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4"/>
  </p:notesMasterIdLst>
  <p:handoutMasterIdLst>
    <p:handoutMasterId r:id="rId35"/>
  </p:handoutMasterIdLst>
  <p:sldIdLst>
    <p:sldId id="322" r:id="rId2"/>
    <p:sldId id="259" r:id="rId3"/>
    <p:sldId id="325" r:id="rId4"/>
    <p:sldId id="294" r:id="rId5"/>
    <p:sldId id="326" r:id="rId6"/>
    <p:sldId id="321" r:id="rId7"/>
    <p:sldId id="327" r:id="rId8"/>
    <p:sldId id="347" r:id="rId9"/>
    <p:sldId id="324" r:id="rId10"/>
    <p:sldId id="339" r:id="rId11"/>
    <p:sldId id="296" r:id="rId12"/>
    <p:sldId id="328" r:id="rId13"/>
    <p:sldId id="340" r:id="rId14"/>
    <p:sldId id="330" r:id="rId15"/>
    <p:sldId id="329" r:id="rId16"/>
    <p:sldId id="341" r:id="rId17"/>
    <p:sldId id="332" r:id="rId18"/>
    <p:sldId id="331" r:id="rId19"/>
    <p:sldId id="342" r:id="rId20"/>
    <p:sldId id="333" r:id="rId21"/>
    <p:sldId id="334" r:id="rId22"/>
    <p:sldId id="343" r:id="rId23"/>
    <p:sldId id="335" r:id="rId24"/>
    <p:sldId id="336" r:id="rId25"/>
    <p:sldId id="344" r:id="rId26"/>
    <p:sldId id="337" r:id="rId27"/>
    <p:sldId id="348" r:id="rId28"/>
    <p:sldId id="349" r:id="rId29"/>
    <p:sldId id="350" r:id="rId30"/>
    <p:sldId id="338" r:id="rId31"/>
    <p:sldId id="345" r:id="rId32"/>
    <p:sldId id="297" r:id="rId33"/>
  </p:sldIdLst>
  <p:sldSz cx="12190413" cy="6859588"/>
  <p:notesSz cx="7077075" cy="9363075"/>
  <p:embeddedFontLst>
    <p:embeddedFont>
      <p:font typeface="굴림체" panose="020B0609000101010101" pitchFamily="49" charset="-127"/>
      <p:regular r:id="rId36"/>
    </p:embeddedFont>
    <p:embeddedFont>
      <p:font typeface="맑은 고딕" panose="020B0503020000020004" pitchFamily="34" charset="-127"/>
      <p:regular r:id="rId37"/>
      <p:bold r:id="rId38"/>
    </p:embeddedFont>
    <p:embeddedFont>
      <p:font typeface="Calibri" panose="020F0502020204030204" pitchFamily="34" charset="0"/>
      <p:regular r:id="rId39"/>
      <p:bold r:id="rId40"/>
      <p:italic r:id="rId41"/>
      <p:boldItalic r:id="rId42"/>
    </p:embeddedFont>
    <p:embeddedFont>
      <p:font typeface="Calibri Light" panose="020F0302020204030204" pitchFamily="34" charset="0"/>
      <p:regular r:id="rId43"/>
      <p:italic r:id="rId44"/>
    </p:embeddedFont>
    <p:embeddedFont>
      <p:font typeface="Cambria" panose="02040503050406030204" pitchFamily="18" charset="0"/>
      <p:regular r:id="rId45"/>
      <p:bold r:id="rId46"/>
      <p:italic r:id="rId47"/>
      <p:boldItalic r:id="rId48"/>
    </p:embeddedFont>
    <p:embeddedFont>
      <p:font typeface="Noto Sans" panose="020B0502040504020204" pitchFamily="34" charset="0"/>
      <p:regular r:id="rId49"/>
      <p:bold r:id="rId50"/>
      <p:italic r:id="rId51"/>
      <p:boldItalic r:id="rId52"/>
    </p:embeddedFont>
  </p:embeddedFontLst>
  <p:defaultText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orient="horz" pos="2161">
          <p15:clr>
            <a:srgbClr val="A4A3A4"/>
          </p15:clr>
        </p15:guide>
        <p15:guide id="4" pos="3840">
          <p15:clr>
            <a:srgbClr val="A4A3A4"/>
          </p15:clr>
        </p15:guide>
      </p15:sldGuideLst>
    </p:ext>
    <p:ext uri="{2D200454-40CA-4A62-9FC3-DE9A4176ACB9}">
      <p15:notesGuideLst xmlns:p15="http://schemas.microsoft.com/office/powerpoint/2012/main">
        <p15:guide id="1" orient="horz" pos="2949" userDrawn="1">
          <p15:clr>
            <a:srgbClr val="A4A3A4"/>
          </p15:clr>
        </p15:guide>
        <p15:guide id="2" pos="2229"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987F"/>
    <a:srgbClr val="D16309"/>
    <a:srgbClr val="7F3F23"/>
    <a:srgbClr val="000000"/>
    <a:srgbClr val="CECECD"/>
    <a:srgbClr val="B9A88E"/>
    <a:srgbClr val="79757C"/>
    <a:srgbClr val="687477"/>
    <a:srgbClr val="657175"/>
    <a:srgbClr val="3D63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31" autoAdjust="0"/>
    <p:restoredTop sz="60674" autoAdjust="0"/>
  </p:normalViewPr>
  <p:slideViewPr>
    <p:cSldViewPr>
      <p:cViewPr varScale="1">
        <p:scale>
          <a:sx n="49" d="100"/>
          <a:sy n="49" d="100"/>
        </p:scale>
        <p:origin x="1387" y="67"/>
      </p:cViewPr>
      <p:guideLst>
        <p:guide orient="horz" pos="2160"/>
        <p:guide pos="2880"/>
        <p:guide orient="horz" pos="2161"/>
        <p:guide pos="3840"/>
      </p:guideLst>
    </p:cSldViewPr>
  </p:slideViewPr>
  <p:notesTextViewPr>
    <p:cViewPr>
      <p:scale>
        <a:sx n="100" d="100"/>
        <a:sy n="100" d="100"/>
      </p:scale>
      <p:origin x="0" y="0"/>
    </p:cViewPr>
  </p:notesTextViewPr>
  <p:sorterViewPr>
    <p:cViewPr varScale="1">
      <p:scale>
        <a:sx n="100" d="100"/>
        <a:sy n="100" d="100"/>
      </p:scale>
      <p:origin x="0" y="0"/>
    </p:cViewPr>
  </p:sorterViewPr>
  <p:notesViewPr>
    <p:cSldViewPr>
      <p:cViewPr varScale="1">
        <p:scale>
          <a:sx n="85" d="100"/>
          <a:sy n="85" d="100"/>
        </p:scale>
        <p:origin x="-3834" y="-96"/>
      </p:cViewPr>
      <p:guideLst>
        <p:guide orient="horz" pos="2949"/>
        <p:guide pos="2229"/>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6.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6.fntdata"/><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3066733" cy="468154"/>
          </a:xfrm>
          <a:prstGeom prst="rect">
            <a:avLst/>
          </a:prstGeom>
        </p:spPr>
        <p:txBody>
          <a:bodyPr vert="horz" lIns="93936" tIns="46968" rIns="93936" bIns="46968" rtlCol="0"/>
          <a:lstStyle>
            <a:lvl1pPr algn="l">
              <a:defRPr sz="1200"/>
            </a:lvl1pPr>
          </a:lstStyle>
          <a:p>
            <a:endParaRPr lang="ko-KR" altLang="en-US"/>
          </a:p>
        </p:txBody>
      </p:sp>
      <p:sp>
        <p:nvSpPr>
          <p:cNvPr id="3" name="날짜 개체 틀 2"/>
          <p:cNvSpPr>
            <a:spLocks noGrp="1"/>
          </p:cNvSpPr>
          <p:nvPr>
            <p:ph type="dt" sz="quarter" idx="1"/>
          </p:nvPr>
        </p:nvSpPr>
        <p:spPr>
          <a:xfrm>
            <a:off x="4008705" y="0"/>
            <a:ext cx="3066733" cy="468154"/>
          </a:xfrm>
          <a:prstGeom prst="rect">
            <a:avLst/>
          </a:prstGeom>
        </p:spPr>
        <p:txBody>
          <a:bodyPr vert="horz" lIns="93936" tIns="46968" rIns="93936" bIns="46968" rtlCol="0"/>
          <a:lstStyle>
            <a:lvl1pPr algn="r">
              <a:defRPr sz="1200"/>
            </a:lvl1pPr>
          </a:lstStyle>
          <a:p>
            <a:fld id="{D4CCFBE2-2B8D-499C-81C9-2CD5B3EB8E93}" type="datetimeFigureOut">
              <a:rPr lang="ko-KR" altLang="en-US" smtClean="0"/>
              <a:pPr/>
              <a:t>2021-08-31</a:t>
            </a:fld>
            <a:endParaRPr lang="ko-KR" altLang="en-US"/>
          </a:p>
        </p:txBody>
      </p:sp>
      <p:sp>
        <p:nvSpPr>
          <p:cNvPr id="4" name="바닥글 개체 틀 3"/>
          <p:cNvSpPr>
            <a:spLocks noGrp="1"/>
          </p:cNvSpPr>
          <p:nvPr>
            <p:ph type="ftr" sz="quarter" idx="2"/>
          </p:nvPr>
        </p:nvSpPr>
        <p:spPr>
          <a:xfrm>
            <a:off x="0" y="8893296"/>
            <a:ext cx="3066733" cy="468154"/>
          </a:xfrm>
          <a:prstGeom prst="rect">
            <a:avLst/>
          </a:prstGeom>
        </p:spPr>
        <p:txBody>
          <a:bodyPr vert="horz" lIns="93936" tIns="46968" rIns="93936" bIns="46968"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4008705" y="8893296"/>
            <a:ext cx="3066733" cy="468154"/>
          </a:xfrm>
          <a:prstGeom prst="rect">
            <a:avLst/>
          </a:prstGeom>
        </p:spPr>
        <p:txBody>
          <a:bodyPr vert="horz" lIns="93936" tIns="46968" rIns="93936" bIns="46968"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jpg>
</file>

<file path=ppt/media/image20.png>
</file>

<file path=ppt/media/image21.png>
</file>

<file path=ppt/media/image22.tiff>
</file>

<file path=ppt/media/image23.tiff>
</file>

<file path=ppt/media/image24.tiff>
</file>

<file path=ppt/media/image25.tiff>
</file>

<file path=ppt/media/image26.tiff>
</file>

<file path=ppt/media/image27.tiff>
</file>

<file path=ppt/media/image28.tiff>
</file>

<file path=ppt/media/image29.tiff>
</file>

<file path=ppt/media/image3.jpg>
</file>

<file path=ppt/media/image30.png>
</file>

<file path=ppt/media/image4.jpg>
</file>

<file path=ppt/media/image5.jp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3066733" cy="468154"/>
          </a:xfrm>
          <a:prstGeom prst="rect">
            <a:avLst/>
          </a:prstGeom>
        </p:spPr>
        <p:txBody>
          <a:bodyPr vert="horz" lIns="93936" tIns="46968" rIns="93936" bIns="46968" rtlCol="0"/>
          <a:lstStyle>
            <a:lvl1pPr algn="l">
              <a:defRPr sz="1200"/>
            </a:lvl1pPr>
          </a:lstStyle>
          <a:p>
            <a:endParaRPr lang="ko-KR" altLang="en-US"/>
          </a:p>
        </p:txBody>
      </p:sp>
      <p:sp>
        <p:nvSpPr>
          <p:cNvPr id="3" name="날짜 개체 틀 2"/>
          <p:cNvSpPr>
            <a:spLocks noGrp="1"/>
          </p:cNvSpPr>
          <p:nvPr>
            <p:ph type="dt" idx="1"/>
          </p:nvPr>
        </p:nvSpPr>
        <p:spPr>
          <a:xfrm>
            <a:off x="4008705" y="0"/>
            <a:ext cx="3066733" cy="468154"/>
          </a:xfrm>
          <a:prstGeom prst="rect">
            <a:avLst/>
          </a:prstGeom>
        </p:spPr>
        <p:txBody>
          <a:bodyPr vert="horz" lIns="93936" tIns="46968" rIns="93936" bIns="46968" rtlCol="0"/>
          <a:lstStyle>
            <a:lvl1pPr algn="r">
              <a:defRPr sz="1200"/>
            </a:lvl1pPr>
          </a:lstStyle>
          <a:p>
            <a:fld id="{FB545AC5-813F-4ED1-B011-8EA17CB93331}" type="datetimeFigureOut">
              <a:rPr lang="ko-KR" altLang="en-US" smtClean="0"/>
              <a:pPr/>
              <a:t>2021-08-31</a:t>
            </a:fld>
            <a:endParaRPr lang="ko-KR" altLang="en-US"/>
          </a:p>
        </p:txBody>
      </p:sp>
      <p:sp>
        <p:nvSpPr>
          <p:cNvPr id="4" name="슬라이드 이미지 개체 틀 3"/>
          <p:cNvSpPr>
            <a:spLocks noGrp="1" noRot="1" noChangeAspect="1"/>
          </p:cNvSpPr>
          <p:nvPr>
            <p:ph type="sldImg" idx="2"/>
          </p:nvPr>
        </p:nvSpPr>
        <p:spPr>
          <a:xfrm>
            <a:off x="417513" y="701675"/>
            <a:ext cx="6242050" cy="3511550"/>
          </a:xfrm>
          <a:prstGeom prst="rect">
            <a:avLst/>
          </a:prstGeom>
          <a:noFill/>
          <a:ln w="12700">
            <a:solidFill>
              <a:prstClr val="black"/>
            </a:solidFill>
          </a:ln>
        </p:spPr>
        <p:txBody>
          <a:bodyPr vert="horz" lIns="93936" tIns="46968" rIns="93936" bIns="46968" rtlCol="0" anchor="ctr"/>
          <a:lstStyle/>
          <a:p>
            <a:endParaRPr lang="ko-KR" altLang="en-US"/>
          </a:p>
        </p:txBody>
      </p:sp>
      <p:sp>
        <p:nvSpPr>
          <p:cNvPr id="5" name="슬라이드 노트 개체 틀 4"/>
          <p:cNvSpPr>
            <a:spLocks noGrp="1"/>
          </p:cNvSpPr>
          <p:nvPr>
            <p:ph type="body" sz="quarter" idx="3"/>
          </p:nvPr>
        </p:nvSpPr>
        <p:spPr>
          <a:xfrm>
            <a:off x="707708" y="4447461"/>
            <a:ext cx="5661660" cy="4213384"/>
          </a:xfrm>
          <a:prstGeom prst="rect">
            <a:avLst/>
          </a:prstGeom>
        </p:spPr>
        <p:txBody>
          <a:bodyPr vert="horz" lIns="93936" tIns="46968" rIns="93936" bIns="46968"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893296"/>
            <a:ext cx="3066733" cy="468154"/>
          </a:xfrm>
          <a:prstGeom prst="rect">
            <a:avLst/>
          </a:prstGeom>
        </p:spPr>
        <p:txBody>
          <a:bodyPr vert="horz" lIns="93936" tIns="46968" rIns="93936" bIns="46968"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4008705" y="8893296"/>
            <a:ext cx="3066733" cy="468154"/>
          </a:xfrm>
          <a:prstGeom prst="rect">
            <a:avLst/>
          </a:prstGeom>
        </p:spPr>
        <p:txBody>
          <a:bodyPr vert="horz" lIns="93936" tIns="46968" rIns="93936" bIns="46968"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95690" rtl="0" eaLnBrk="1" latinLnBrk="1" hangingPunct="1">
      <a:defRPr sz="1300" kern="1200">
        <a:solidFill>
          <a:schemeClr val="tx1"/>
        </a:solidFill>
        <a:latin typeface="+mn-lt"/>
        <a:ea typeface="+mn-ea"/>
        <a:cs typeface="+mn-cs"/>
      </a:defRPr>
    </a:lvl1pPr>
    <a:lvl2pPr marL="497845" algn="l" defTabSz="995690" rtl="0" eaLnBrk="1" latinLnBrk="1" hangingPunct="1">
      <a:defRPr sz="1300" kern="1200">
        <a:solidFill>
          <a:schemeClr val="tx1"/>
        </a:solidFill>
        <a:latin typeface="+mn-lt"/>
        <a:ea typeface="+mn-ea"/>
        <a:cs typeface="+mn-cs"/>
      </a:defRPr>
    </a:lvl2pPr>
    <a:lvl3pPr marL="995690" algn="l" defTabSz="995690" rtl="0" eaLnBrk="1" latinLnBrk="1" hangingPunct="1">
      <a:defRPr sz="1300" kern="1200">
        <a:solidFill>
          <a:schemeClr val="tx1"/>
        </a:solidFill>
        <a:latin typeface="+mn-lt"/>
        <a:ea typeface="+mn-ea"/>
        <a:cs typeface="+mn-cs"/>
      </a:defRPr>
    </a:lvl3pPr>
    <a:lvl4pPr marL="1493535" algn="l" defTabSz="995690" rtl="0" eaLnBrk="1" latinLnBrk="1" hangingPunct="1">
      <a:defRPr sz="1300" kern="1200">
        <a:solidFill>
          <a:schemeClr val="tx1"/>
        </a:solidFill>
        <a:latin typeface="+mn-lt"/>
        <a:ea typeface="+mn-ea"/>
        <a:cs typeface="+mn-cs"/>
      </a:defRPr>
    </a:lvl4pPr>
    <a:lvl5pPr marL="1991380" algn="l" defTabSz="995690" rtl="0" eaLnBrk="1" latinLnBrk="1" hangingPunct="1">
      <a:defRPr sz="1300" kern="1200">
        <a:solidFill>
          <a:schemeClr val="tx1"/>
        </a:solidFill>
        <a:latin typeface="+mn-lt"/>
        <a:ea typeface="+mn-ea"/>
        <a:cs typeface="+mn-cs"/>
      </a:defRPr>
    </a:lvl5pPr>
    <a:lvl6pPr marL="2489225" algn="l" defTabSz="995690" rtl="0" eaLnBrk="1" latinLnBrk="1" hangingPunct="1">
      <a:defRPr sz="1300" kern="1200">
        <a:solidFill>
          <a:schemeClr val="tx1"/>
        </a:solidFill>
        <a:latin typeface="+mn-lt"/>
        <a:ea typeface="+mn-ea"/>
        <a:cs typeface="+mn-cs"/>
      </a:defRPr>
    </a:lvl6pPr>
    <a:lvl7pPr marL="2987070" algn="l" defTabSz="995690" rtl="0" eaLnBrk="1" latinLnBrk="1" hangingPunct="1">
      <a:defRPr sz="1300" kern="1200">
        <a:solidFill>
          <a:schemeClr val="tx1"/>
        </a:solidFill>
        <a:latin typeface="+mn-lt"/>
        <a:ea typeface="+mn-ea"/>
        <a:cs typeface="+mn-cs"/>
      </a:defRPr>
    </a:lvl7pPr>
    <a:lvl8pPr marL="3484916" algn="l" defTabSz="995690" rtl="0" eaLnBrk="1" latinLnBrk="1" hangingPunct="1">
      <a:defRPr sz="1300" kern="1200">
        <a:solidFill>
          <a:schemeClr val="tx1"/>
        </a:solidFill>
        <a:latin typeface="+mn-lt"/>
        <a:ea typeface="+mn-ea"/>
        <a:cs typeface="+mn-cs"/>
      </a:defRPr>
    </a:lvl8pPr>
    <a:lvl9pPr marL="3982761" algn="l" defTabSz="995690" rtl="0" eaLnBrk="1" latinLnBrk="1"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417513" y="701675"/>
            <a:ext cx="6242050" cy="3511550"/>
          </a:xfrm>
        </p:spPr>
      </p:sp>
      <p:sp>
        <p:nvSpPr>
          <p:cNvPr id="3" name="슬라이드 노트 개체 틀 2"/>
          <p:cNvSpPr>
            <a:spLocks noGrp="1"/>
          </p:cNvSpPr>
          <p:nvPr>
            <p:ph type="body" idx="1"/>
          </p:nvPr>
        </p:nvSpPr>
        <p:spPr/>
        <p:txBody>
          <a:bodyPr>
            <a:normAutofit/>
          </a:bodyPr>
          <a:lstStyle/>
          <a:p>
            <a:r>
              <a:rPr lang="en-US" altLang="ko-KR" dirty="0"/>
              <a:t>Welcome to my portfolio review for my graduation from Syracuse University Applied Data Sciences Masters program.</a:t>
            </a:r>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23391061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0" marR="0">
              <a:lnSpc>
                <a:spcPct val="150000"/>
              </a:lnSpc>
              <a:spcBef>
                <a:spcPts val="400"/>
              </a:spcBef>
              <a:spcAft>
                <a:spcPts val="400"/>
              </a:spcAft>
            </a:pPr>
            <a:r>
              <a:rPr lang="en-US" sz="18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A key goal of this course was building a normalized database, understanding the relationship between database tables and then adding and extracting information from the database to answer questions. </a:t>
            </a:r>
          </a:p>
          <a:p>
            <a:pPr marL="0" marR="0">
              <a:lnSpc>
                <a:spcPct val="150000"/>
              </a:lnSpc>
              <a:spcBef>
                <a:spcPts val="400"/>
              </a:spcBef>
              <a:spcAft>
                <a:spcPts val="400"/>
              </a:spcAft>
            </a:pPr>
            <a:endParaRPr lang="en-US" sz="18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endParaRPr>
          </a:p>
          <a:p>
            <a:r>
              <a:rPr lang="en-US" sz="1800" dirty="0">
                <a:effectLst/>
                <a:latin typeface="Cambria" panose="02040503050406030204" pitchFamily="18" charset="0"/>
                <a:ea typeface="Times New Roman" panose="02020603050405020304" pitchFamily="18" charset="0"/>
                <a:cs typeface="Times New Roman" panose="02020603050405020304" pitchFamily="18" charset="0"/>
              </a:rPr>
              <a:t>As an owner of multiple horses that have been in different states with different veterinary options for vaccines and other routine medical work, it is very difficult to keep track of each horse’s vaccine schedule and other pertinent information. By providing a single database of all my horses and their vaccine history, a solution was developed to maintain this information and provide reminders as well as recommendations for future routine work. For this project, I created a database that tracked of my </a:t>
            </a:r>
          </a:p>
          <a:p>
            <a:r>
              <a:rPr lang="en-US" sz="1800" dirty="0">
                <a:effectLst/>
                <a:latin typeface="Cambria" panose="02040503050406030204" pitchFamily="18" charset="0"/>
                <a:ea typeface="Times New Roman" panose="02020603050405020304" pitchFamily="18" charset="0"/>
                <a:cs typeface="Times New Roman" panose="02020603050405020304" pitchFamily="18" charset="0"/>
              </a:rPr>
              <a:t>horses’ vaccines as well as all their dentist, chiropractor and other routine medical visits. </a:t>
            </a:r>
          </a:p>
          <a:p>
            <a:endParaRPr lang="en-US" sz="1800" dirty="0">
              <a:effectLst/>
              <a:latin typeface="Cambria" panose="02040503050406030204" pitchFamily="18" charset="0"/>
              <a:ea typeface="Times New Roman" panose="02020603050405020304" pitchFamily="18" charset="0"/>
              <a:cs typeface="Times New Roman" panose="02020603050405020304" pitchFamily="18" charset="0"/>
            </a:endParaRPr>
          </a:p>
          <a:p>
            <a:r>
              <a:rPr lang="en-US" sz="1800" dirty="0"/>
              <a:t>This course taught me the importance of data collection and organization. This project consisted of the merging of data from multiple sources and organizing the data into a normalized database that you can see in the figure on the left. </a:t>
            </a:r>
          </a:p>
          <a:p>
            <a:endParaRPr lang="en-US" sz="1800" dirty="0"/>
          </a:p>
          <a:p>
            <a:r>
              <a:rPr lang="en-US" sz="1800" dirty="0"/>
              <a:t>We also worked on writing procedures to answer real-life questions like “when is my horse due for a specific vaccination?” or “how much did I spend on vaccinations in 2018?” we built some User interfaces to allow querying the database for this type of information and then to also display information in dashboard format. Using </a:t>
            </a:r>
          </a:p>
          <a:p>
            <a:r>
              <a:rPr lang="en-US" sz="1800" dirty="0"/>
              <a:t>visualizations proved very insightful and a great way to refine the information.</a:t>
            </a:r>
          </a:p>
          <a:p>
            <a:endParaRPr lang="en-US" sz="1800" dirty="0"/>
          </a:p>
          <a:p>
            <a:r>
              <a:rPr lang="en-US" sz="1800" dirty="0"/>
              <a:t>Although the plan of action for this project was limited to my plan for this course, it did position me to implement that plan of revising and fine tuning so that the end </a:t>
            </a:r>
            <a:br>
              <a:rPr lang="en-US" sz="1800" dirty="0"/>
            </a:br>
            <a:r>
              <a:rPr lang="en-US" sz="1800" dirty="0"/>
              <a:t>state of being able to gain insight into my horses and their costs as well as have a place to store this important data.</a:t>
            </a:r>
          </a:p>
          <a:p>
            <a:endParaRPr lang="en-US" sz="1800" dirty="0"/>
          </a:p>
          <a:p>
            <a:r>
              <a:rPr lang="en-US" sz="1800" dirty="0"/>
              <a:t>Finally, learning to communicate to different audiences and levels was a key objective and one that will likely be the most utilized in the future. Talking at the right level and delivering the right information is key to any project.</a:t>
            </a:r>
          </a:p>
          <a:p>
            <a:endParaRPr lang="en-US" sz="1800" dirty="0">
              <a:effectLst/>
              <a:latin typeface="Cambria" panose="02040503050406030204" pitchFamily="18" charset="0"/>
              <a:ea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10</a:t>
            </a:fld>
            <a:endParaRPr lang="ko-KR" altLang="en-US"/>
          </a:p>
        </p:txBody>
      </p:sp>
    </p:spTree>
    <p:extLst>
      <p:ext uri="{BB962C8B-B14F-4D97-AF65-F5344CB8AC3E}">
        <p14:creationId xmlns:p14="http://schemas.microsoft.com/office/powerpoint/2010/main" val="8141400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342900" indent="-342900">
              <a:buFont typeface="Arial" panose="020B0604020202020204" pitchFamily="34" charset="0"/>
              <a:buChar char="•"/>
            </a:pPr>
            <a:r>
              <a:rPr lang="en-US" sz="1800" dirty="0"/>
              <a:t>Collecting and organization data</a:t>
            </a:r>
          </a:p>
          <a:p>
            <a:pPr marL="342900" indent="-342900">
              <a:buFont typeface="Arial" panose="020B0604020202020204" pitchFamily="34" charset="0"/>
              <a:buChar char="•"/>
            </a:pPr>
            <a:r>
              <a:rPr lang="en-US" sz="1800" dirty="0"/>
              <a:t>Identifying patterns in data via visualization, statistical analysis, and data mining</a:t>
            </a:r>
          </a:p>
          <a:p>
            <a:pPr marL="342900" indent="-342900">
              <a:buFont typeface="Arial" panose="020B0604020202020204" pitchFamily="34" charset="0"/>
              <a:buChar char="•"/>
            </a:pPr>
            <a:r>
              <a:rPr lang="en-US" sz="1800" dirty="0"/>
              <a:t>Developing a plan of action to implement the business decisions derived from analysis</a:t>
            </a:r>
          </a:p>
          <a:p>
            <a:pPr marL="342900" indent="-342900">
              <a:buFont typeface="Arial" panose="020B0604020202020204" pitchFamily="34" charset="0"/>
              <a:buChar char="•"/>
            </a:pPr>
            <a:r>
              <a:rPr lang="en-US" sz="1800" dirty="0"/>
              <a:t>Demonstrating communication skills regarding data and its analysis for managers, IT </a:t>
            </a:r>
            <a:br>
              <a:rPr lang="en-US" sz="1800" dirty="0"/>
            </a:br>
            <a:r>
              <a:rPr lang="en-US" sz="1800" dirty="0"/>
              <a:t>professionals, programmers, statisticians, and other relevant professionals in their organization</a:t>
            </a:r>
          </a:p>
          <a:p>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11</a:t>
            </a:fld>
            <a:endParaRPr lang="ko-KR" altLang="en-US"/>
          </a:p>
        </p:txBody>
      </p:sp>
    </p:spTree>
    <p:extLst>
      <p:ext uri="{BB962C8B-B14F-4D97-AF65-F5344CB8AC3E}">
        <p14:creationId xmlns:p14="http://schemas.microsoft.com/office/powerpoint/2010/main" val="30491674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class that found to be very instrumental in satisfying various learning objectives in the Syracuse program was Data Analysis and Decision Making with Lynn Gill.</a:t>
            </a: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12</a:t>
            </a:fld>
            <a:endParaRPr lang="ko-KR" altLang="en-US"/>
          </a:p>
        </p:txBody>
      </p:sp>
    </p:spTree>
    <p:extLst>
      <p:ext uri="{BB962C8B-B14F-4D97-AF65-F5344CB8AC3E}">
        <p14:creationId xmlns:p14="http://schemas.microsoft.com/office/powerpoint/2010/main" val="4430048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IST 659 - Data Administration Concepts and Database Management</a:t>
            </a:r>
          </a:p>
          <a:p>
            <a:pPr marL="285750" indent="-285750">
              <a:buFont typeface="Arial" panose="020B0604020202020204" pitchFamily="34" charset="0"/>
              <a:buChar char="•"/>
            </a:pPr>
            <a:r>
              <a:rPr lang="en-US" sz="1200" dirty="0"/>
              <a:t>MBC 638 - Data Analysis and Decision Making</a:t>
            </a:r>
          </a:p>
          <a:p>
            <a:pPr marL="285750" indent="-285750">
              <a:buFont typeface="Arial" panose="020B0604020202020204" pitchFamily="34" charset="0"/>
              <a:buChar char="•"/>
            </a:pPr>
            <a:r>
              <a:rPr lang="en-US" sz="1200" dirty="0"/>
              <a:t>IST 707 - Data Analytics</a:t>
            </a:r>
          </a:p>
          <a:p>
            <a:pPr marL="285750" indent="-285750">
              <a:buFont typeface="Arial" panose="020B0604020202020204" pitchFamily="34" charset="0"/>
              <a:buChar char="•"/>
            </a:pPr>
            <a:r>
              <a:rPr lang="en-US" sz="1200" dirty="0"/>
              <a:t>IST 719 - Information Visualization</a:t>
            </a:r>
          </a:p>
          <a:p>
            <a:pPr marL="285750" indent="-285750">
              <a:buFont typeface="Arial" panose="020B0604020202020204" pitchFamily="34" charset="0"/>
              <a:buChar char="•"/>
            </a:pPr>
            <a:r>
              <a:rPr lang="en-US" sz="1200" dirty="0"/>
              <a:t>IST 652 - Scripting for Data Analytics</a:t>
            </a:r>
          </a:p>
          <a:p>
            <a:pPr marL="285750" indent="-285750">
              <a:buFont typeface="Arial" panose="020B0604020202020204" pitchFamily="34" charset="0"/>
              <a:buChar char="•"/>
            </a:pPr>
            <a:r>
              <a:rPr lang="en-US" sz="1200" dirty="0"/>
              <a:t>IST 664 - Natural Language Processing</a:t>
            </a:r>
          </a:p>
          <a:p>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28</a:t>
            </a:fld>
            <a:endParaRPr lang="ko-KR" altLang="en-US"/>
          </a:p>
        </p:txBody>
      </p:sp>
    </p:spTree>
    <p:extLst>
      <p:ext uri="{BB962C8B-B14F-4D97-AF65-F5344CB8AC3E}">
        <p14:creationId xmlns:p14="http://schemas.microsoft.com/office/powerpoint/2010/main" val="23286611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t>IST 659 - Data Administration Concepts and Database Management</a:t>
            </a:r>
          </a:p>
          <a:p>
            <a:pPr marL="285750" indent="-285750">
              <a:buFont typeface="Arial" panose="020B0604020202020204" pitchFamily="34" charset="0"/>
              <a:buChar char="•"/>
            </a:pPr>
            <a:r>
              <a:rPr lang="en-US" sz="1200" dirty="0"/>
              <a:t>MBC 638 - Data Analysis and Decision Making</a:t>
            </a:r>
          </a:p>
          <a:p>
            <a:pPr marL="285750" indent="-285750">
              <a:buFont typeface="Arial" panose="020B0604020202020204" pitchFamily="34" charset="0"/>
              <a:buChar char="•"/>
            </a:pPr>
            <a:r>
              <a:rPr lang="en-US" sz="1200" dirty="0"/>
              <a:t>IST 707 - Data Analytics</a:t>
            </a:r>
          </a:p>
          <a:p>
            <a:pPr marL="285750" indent="-285750">
              <a:buFont typeface="Arial" panose="020B0604020202020204" pitchFamily="34" charset="0"/>
              <a:buChar char="•"/>
            </a:pPr>
            <a:r>
              <a:rPr lang="en-US" sz="1200" dirty="0"/>
              <a:t>IST 719 - Information Visualization</a:t>
            </a:r>
          </a:p>
          <a:p>
            <a:pPr marL="285750" indent="-285750">
              <a:buFont typeface="Arial" panose="020B0604020202020204" pitchFamily="34" charset="0"/>
              <a:buChar char="•"/>
            </a:pPr>
            <a:r>
              <a:rPr lang="en-US" sz="1200" dirty="0"/>
              <a:t>IST 652 - Scripting for Data Analytics</a:t>
            </a:r>
          </a:p>
          <a:p>
            <a:pPr marL="285750" indent="-285750">
              <a:buFont typeface="Arial" panose="020B0604020202020204" pitchFamily="34" charset="0"/>
              <a:buChar char="•"/>
            </a:pPr>
            <a:r>
              <a:rPr lang="en-US" sz="1200" dirty="0"/>
              <a:t>IST 664 - Natural Language Processing</a:t>
            </a:r>
          </a:p>
          <a:p>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29</a:t>
            </a:fld>
            <a:endParaRPr lang="ko-KR" altLang="en-US"/>
          </a:p>
        </p:txBody>
      </p:sp>
    </p:spTree>
    <p:extLst>
      <p:ext uri="{BB962C8B-B14F-4D97-AF65-F5344CB8AC3E}">
        <p14:creationId xmlns:p14="http://schemas.microsoft.com/office/powerpoint/2010/main" val="6520897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 let’s wrap this up with some reflection on the subject</a:t>
            </a: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30</a:t>
            </a:fld>
            <a:endParaRPr lang="ko-KR" altLang="en-US"/>
          </a:p>
        </p:txBody>
      </p:sp>
    </p:spTree>
    <p:extLst>
      <p:ext uri="{BB962C8B-B14F-4D97-AF65-F5344CB8AC3E}">
        <p14:creationId xmlns:p14="http://schemas.microsoft.com/office/powerpoint/2010/main" val="36424961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quickly – let’s review the agenda for this presentation.</a:t>
            </a:r>
          </a:p>
          <a:p>
            <a:endParaRPr lang="en-US" dirty="0"/>
          </a:p>
          <a:p>
            <a:r>
              <a:rPr lang="en-US" dirty="0"/>
              <a:t>First, I’ll introduce you to why you are listening to this (and yes, why my slides have horses on them).</a:t>
            </a:r>
          </a:p>
          <a:p>
            <a:endParaRPr lang="en-US" dirty="0"/>
          </a:p>
          <a:p>
            <a:r>
              <a:rPr lang="en-US" dirty="0"/>
              <a:t>Next, I’ll explain the learning objectives for the Applied Data Science Program at Syracuse University.</a:t>
            </a:r>
          </a:p>
          <a:p>
            <a:endParaRPr lang="en-US" dirty="0"/>
          </a:p>
          <a:p>
            <a:r>
              <a:rPr lang="en-US" dirty="0"/>
              <a:t>Then I’ll talk about how I satisfied these learning objectives with some key projects in my course work.</a:t>
            </a:r>
          </a:p>
          <a:p>
            <a:endParaRPr lang="en-US" dirty="0"/>
          </a:p>
          <a:p>
            <a:r>
              <a:rPr lang="en-US" dirty="0"/>
              <a:t>Then I will do a brief summary of these projects and objectives and then finish up with some reflection.</a:t>
            </a: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2</a:t>
            </a:fld>
            <a:endParaRPr lang="ko-KR" altLang="en-US"/>
          </a:p>
        </p:txBody>
      </p:sp>
    </p:spTree>
    <p:extLst>
      <p:ext uri="{BB962C8B-B14F-4D97-AF65-F5344CB8AC3E}">
        <p14:creationId xmlns:p14="http://schemas.microsoft.com/office/powerpoint/2010/main" val="38821661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what got me in this position</a:t>
            </a: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3</a:t>
            </a:fld>
            <a:endParaRPr lang="ko-KR" altLang="en-US"/>
          </a:p>
        </p:txBody>
      </p:sp>
    </p:spTree>
    <p:extLst>
      <p:ext uri="{BB962C8B-B14F-4D97-AF65-F5344CB8AC3E}">
        <p14:creationId xmlns:p14="http://schemas.microsoft.com/office/powerpoint/2010/main" val="11954062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pPr marL="0" marR="0">
              <a:lnSpc>
                <a:spcPct val="150000"/>
              </a:lnSpc>
              <a:spcBef>
                <a:spcPts val="600"/>
              </a:spcBef>
              <a:spcAft>
                <a:spcPts val="400"/>
              </a:spcAft>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There are six short weeks remaining in the horse show season in 2006 — my daughters and their horses are trying to hang on to their ranking so that they will qualify for state finals and year-end awards for their efforts throughout the season. </a:t>
            </a:r>
          </a:p>
          <a:p>
            <a:pPr marL="0" marR="0">
              <a:lnSpc>
                <a:spcPct val="150000"/>
              </a:lnSpc>
              <a:spcBef>
                <a:spcPts val="600"/>
              </a:spcBef>
              <a:spcAft>
                <a:spcPts val="400"/>
              </a:spcAft>
            </a:pPr>
            <a:endPar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a:lnSpc>
                <a:spcPct val="150000"/>
              </a:lnSpc>
              <a:spcBef>
                <a:spcPts val="600"/>
              </a:spcBef>
              <a:spcAft>
                <a:spcPts val="400"/>
              </a:spcAft>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I have gathered data over the season for each show that they have attended which includes:</a:t>
            </a:r>
          </a:p>
          <a:p>
            <a:pPr marL="342900" marR="0" lvl="0" indent="-342900">
              <a:lnSpc>
                <a:spcPct val="150000"/>
              </a:lnSpc>
              <a:spcBef>
                <a:spcPts val="200"/>
              </a:spcBef>
              <a:spcAft>
                <a:spcPts val="0"/>
              </a:spcAft>
              <a:buFont typeface="Symbol" panose="05050102010706020507" pitchFamily="18" charset="2"/>
              <a:buChar char=""/>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the judge</a:t>
            </a:r>
          </a:p>
          <a:p>
            <a:pPr marL="342900" marR="0" lvl="0" indent="-342900">
              <a:lnSpc>
                <a:spcPct val="150000"/>
              </a:lnSpc>
              <a:spcBef>
                <a:spcPts val="0"/>
              </a:spcBef>
              <a:spcAft>
                <a:spcPts val="0"/>
              </a:spcAft>
              <a:buFont typeface="Symbol" panose="05050102010706020507" pitchFamily="18" charset="2"/>
              <a:buChar char=""/>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the classes entered by each daughter</a:t>
            </a:r>
          </a:p>
          <a:p>
            <a:pPr marL="342900" marR="0" lvl="0" indent="-342900">
              <a:lnSpc>
                <a:spcPct val="150000"/>
              </a:lnSpc>
              <a:spcBef>
                <a:spcPts val="0"/>
              </a:spcBef>
              <a:spcAft>
                <a:spcPts val="0"/>
              </a:spcAft>
              <a:buFont typeface="Symbol" panose="05050102010706020507" pitchFamily="18" charset="2"/>
              <a:buChar char=""/>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which horse was ridden in each class</a:t>
            </a:r>
          </a:p>
          <a:p>
            <a:pPr marL="342900" marR="0" lvl="0" indent="-342900">
              <a:lnSpc>
                <a:spcPct val="150000"/>
              </a:lnSpc>
              <a:spcBef>
                <a:spcPts val="0"/>
              </a:spcBef>
              <a:spcAft>
                <a:spcPts val="0"/>
              </a:spcAft>
              <a:buFont typeface="Symbol" panose="05050102010706020507" pitchFamily="18" charset="2"/>
              <a:buChar char=""/>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their placing in each class</a:t>
            </a:r>
          </a:p>
          <a:p>
            <a:pPr marL="342900" marR="0" lvl="0" indent="-342900">
              <a:lnSpc>
                <a:spcPct val="150000"/>
              </a:lnSpc>
              <a:spcBef>
                <a:spcPts val="0"/>
              </a:spcBef>
              <a:spcAft>
                <a:spcPts val="400"/>
              </a:spcAft>
              <a:buFont typeface="Symbol" panose="05050102010706020507" pitchFamily="18" charset="2"/>
              <a:buChar char=""/>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personal comments about the judge and what he/she was looking for in each class</a:t>
            </a:r>
          </a:p>
          <a:p>
            <a:pPr marL="0" marR="0">
              <a:lnSpc>
                <a:spcPct val="150000"/>
              </a:lnSpc>
              <a:spcBef>
                <a:spcPts val="400"/>
              </a:spcBef>
              <a:spcAft>
                <a:spcPts val="400"/>
              </a:spcAft>
            </a:pPr>
            <a:endPar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a:lnSpc>
                <a:spcPct val="150000"/>
              </a:lnSpc>
              <a:spcBef>
                <a:spcPts val="400"/>
              </a:spcBef>
              <a:spcAft>
                <a:spcPts val="400"/>
              </a:spcAft>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Using this information, my daughters and I plan the remaining six weeks to maximize their potential to score additional points (each placing has an associated point </a:t>
            </a:r>
          </a:p>
          <a:p>
            <a:pPr marL="0" marR="0">
              <a:lnSpc>
                <a:spcPct val="150000"/>
              </a:lnSpc>
              <a:spcBef>
                <a:spcPts val="400"/>
              </a:spcBef>
              <a:spcAft>
                <a:spcPts val="400"/>
              </a:spcAft>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value).  </a:t>
            </a:r>
          </a:p>
          <a:p>
            <a:pPr marL="0" marR="0">
              <a:lnSpc>
                <a:spcPct val="150000"/>
              </a:lnSpc>
              <a:spcBef>
                <a:spcPts val="400"/>
              </a:spcBef>
              <a:spcAft>
                <a:spcPts val="400"/>
              </a:spcAft>
            </a:pPr>
            <a:endPar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a:lnSpc>
                <a:spcPct val="150000"/>
              </a:lnSpc>
              <a:spcBef>
                <a:spcPts val="400"/>
              </a:spcBef>
              <a:spcAft>
                <a:spcPts val="400"/>
              </a:spcAft>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The outcome: they made it to state finals and placed in the top two for their year-end awards in their respective divisions. Little did I know, I was doing rudimentary data analytics (without the assistance of programming and machine learning) to predict the outcome of the future shows. This “manual” method remained a mainstay </a:t>
            </a:r>
          </a:p>
          <a:p>
            <a:pPr marL="0" marR="0">
              <a:lnSpc>
                <a:spcPct val="150000"/>
              </a:lnSpc>
              <a:spcBef>
                <a:spcPts val="400"/>
              </a:spcBef>
              <a:spcAft>
                <a:spcPts val="400"/>
              </a:spcAft>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throughout my daughters’ amateur junior career in the saddle.</a:t>
            </a:r>
          </a:p>
          <a:p>
            <a:pPr marL="0" marR="0">
              <a:lnSpc>
                <a:spcPct val="150000"/>
              </a:lnSpc>
              <a:spcBef>
                <a:spcPts val="400"/>
              </a:spcBef>
              <a:spcAft>
                <a:spcPts val="400"/>
              </a:spcAft>
            </a:pPr>
            <a:endPar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a:lnSpc>
                <a:spcPct val="150000"/>
              </a:lnSpc>
              <a:spcBef>
                <a:spcPts val="400"/>
              </a:spcBef>
              <a:spcAft>
                <a:spcPts val="400"/>
              </a:spcAft>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Fast forward a decade and both girls (and their horses) are in college, and I am looking at an empty nest as a single parent. I know that work and riding my own horse will not fill the gap of dealing with teenage girls over the past several years, so I had to come up with a plan for filling my days while they were gone — enter graduate school at the age fifty-seven. I selected the Syracuse Applied Data Analytics program because it addressed applying data analytics to specific business problems to </a:t>
            </a:r>
          </a:p>
          <a:p>
            <a:pPr marL="0" marR="0">
              <a:lnSpc>
                <a:spcPct val="150000"/>
              </a:lnSpc>
              <a:spcBef>
                <a:spcPts val="400"/>
              </a:spcBef>
              <a:spcAft>
                <a:spcPts val="400"/>
              </a:spcAft>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achieve an outcome. </a:t>
            </a:r>
          </a:p>
          <a:p>
            <a:pPr marL="0" marR="0">
              <a:lnSpc>
                <a:spcPct val="150000"/>
              </a:lnSpc>
              <a:spcBef>
                <a:spcPts val="400"/>
              </a:spcBef>
              <a:spcAft>
                <a:spcPts val="400"/>
              </a:spcAft>
            </a:pPr>
            <a:endPar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a:lnSpc>
                <a:spcPct val="150000"/>
              </a:lnSpc>
              <a:spcBef>
                <a:spcPts val="400"/>
              </a:spcBef>
              <a:spcAft>
                <a:spcPts val="400"/>
              </a:spcAft>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This portfolio combines my obsession with numbers and data with my passion for horses and clearly represents my progression and acquired skills throughout </a:t>
            </a:r>
          </a:p>
          <a:p>
            <a:pPr marL="0" marR="0">
              <a:lnSpc>
                <a:spcPct val="150000"/>
              </a:lnSpc>
              <a:spcBef>
                <a:spcPts val="400"/>
              </a:spcBef>
              <a:spcAft>
                <a:spcPts val="400"/>
              </a:spcAft>
            </a:pPr>
            <a:r>
              <a:rPr lang="en-US" sz="14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the program.</a:t>
            </a:r>
          </a:p>
          <a:p>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4</a:t>
            </a:fld>
            <a:endParaRPr lang="ko-KR" altLang="en-US"/>
          </a:p>
        </p:txBody>
      </p:sp>
    </p:spTree>
    <p:extLst>
      <p:ext uri="{BB962C8B-B14F-4D97-AF65-F5344CB8AC3E}">
        <p14:creationId xmlns:p14="http://schemas.microsoft.com/office/powerpoint/2010/main" val="40886733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to take a moment to summarize the Applied Data Science program and learning objectives.</a:t>
            </a: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5</a:t>
            </a:fld>
            <a:endParaRPr lang="ko-KR" altLang="en-US"/>
          </a:p>
        </p:txBody>
      </p:sp>
    </p:spTree>
    <p:extLst>
      <p:ext uri="{BB962C8B-B14F-4D97-AF65-F5344CB8AC3E}">
        <p14:creationId xmlns:p14="http://schemas.microsoft.com/office/powerpoint/2010/main" val="35149138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pPr>
              <a:spcBef>
                <a:spcPts val="616"/>
              </a:spcBef>
              <a:spcAft>
                <a:spcPts val="411"/>
              </a:spcAft>
            </a:pPr>
            <a:r>
              <a:rPr lang="en-US" sz="1400" b="1" i="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Syracuse Applied Data Science Program</a:t>
            </a:r>
          </a:p>
          <a:p>
            <a:pPr>
              <a:lnSpc>
                <a:spcPct val="150000"/>
              </a:lnSpc>
              <a:spcBef>
                <a:spcPts val="411"/>
              </a:spcBef>
              <a:spcAft>
                <a:spcPts val="411"/>
              </a:spcAft>
            </a:pPr>
            <a:r>
              <a:rPr lang="en-US" sz="1400" dirty="0">
                <a:solidFill>
                  <a:srgbClr val="000000"/>
                </a:solidFill>
                <a:latin typeface="Cambria" panose="02040503050406030204" pitchFamily="18" charset="0"/>
                <a:ea typeface="Times New Roman" panose="02020603050405020304" pitchFamily="18" charset="0"/>
                <a:cs typeface="Times New Roman" panose="02020603050405020304" pitchFamily="18" charset="0"/>
              </a:rPr>
              <a:t>The Syracuse Applied Data Science program is interdisciplinary providing students with a diverse program in a board range of areas. This program focuses on seven main areas:</a:t>
            </a:r>
          </a:p>
          <a:p>
            <a:pPr marL="352261" indent="-352261">
              <a:lnSpc>
                <a:spcPct val="150000"/>
              </a:lnSpc>
              <a:buFont typeface="+mj-lt"/>
              <a:buAutoNum type="arabicPeriod"/>
            </a:pPr>
            <a:r>
              <a:rPr lang="en-US" sz="1400" dirty="0">
                <a:solidFill>
                  <a:srgbClr val="000000"/>
                </a:solidFill>
                <a:latin typeface="Cambria" panose="02040503050406030204" pitchFamily="18" charset="0"/>
                <a:ea typeface="Times New Roman" panose="02020603050405020304" pitchFamily="18" charset="0"/>
                <a:cs typeface="Times New Roman" panose="02020603050405020304" pitchFamily="18" charset="0"/>
              </a:rPr>
              <a:t>Describing a broad overview of the major practice areas of data science.</a:t>
            </a:r>
          </a:p>
          <a:p>
            <a:pPr marL="352261" indent="-352261">
              <a:lnSpc>
                <a:spcPct val="150000"/>
              </a:lnSpc>
              <a:buFont typeface="+mj-lt"/>
              <a:buAutoNum type="arabicPeriod"/>
            </a:pPr>
            <a:r>
              <a:rPr lang="en-US" sz="1400" dirty="0">
                <a:solidFill>
                  <a:srgbClr val="000000"/>
                </a:solidFill>
                <a:latin typeface="Cambria" panose="02040503050406030204" pitchFamily="18" charset="0"/>
                <a:ea typeface="Times New Roman" panose="02020603050405020304" pitchFamily="18" charset="0"/>
                <a:cs typeface="Times New Roman" panose="02020603050405020304" pitchFamily="18" charset="0"/>
              </a:rPr>
              <a:t>Collecting and organizing data.</a:t>
            </a:r>
          </a:p>
          <a:p>
            <a:pPr marL="352261" indent="-352261">
              <a:lnSpc>
                <a:spcPct val="150000"/>
              </a:lnSpc>
              <a:buFont typeface="+mj-lt"/>
              <a:buAutoNum type="arabicPeriod"/>
            </a:pPr>
            <a:r>
              <a:rPr lang="en-US" sz="1400" dirty="0">
                <a:solidFill>
                  <a:srgbClr val="000000"/>
                </a:solidFill>
                <a:latin typeface="Cambria" panose="02040503050406030204" pitchFamily="18" charset="0"/>
                <a:ea typeface="Times New Roman" panose="02020603050405020304" pitchFamily="18" charset="0"/>
                <a:cs typeface="Times New Roman" panose="02020603050405020304" pitchFamily="18" charset="0"/>
              </a:rPr>
              <a:t>Identifying patterns in data via visualization, statistical analysis, and data mining.</a:t>
            </a:r>
          </a:p>
          <a:p>
            <a:pPr marL="352261" indent="-352261">
              <a:lnSpc>
                <a:spcPct val="150000"/>
              </a:lnSpc>
              <a:buFont typeface="+mj-lt"/>
              <a:buAutoNum type="arabicPeriod"/>
            </a:pPr>
            <a:r>
              <a:rPr lang="en-US" sz="1400" dirty="0">
                <a:solidFill>
                  <a:srgbClr val="000000"/>
                </a:solidFill>
                <a:latin typeface="Cambria" panose="02040503050406030204" pitchFamily="18" charset="0"/>
                <a:ea typeface="Times New Roman" panose="02020603050405020304" pitchFamily="18" charset="0"/>
                <a:cs typeface="Times New Roman" panose="02020603050405020304" pitchFamily="18" charset="0"/>
              </a:rPr>
              <a:t>Developing alternative strategies based on the data.</a:t>
            </a:r>
          </a:p>
          <a:p>
            <a:pPr marL="352261" indent="-352261">
              <a:lnSpc>
                <a:spcPct val="150000"/>
              </a:lnSpc>
              <a:buFont typeface="+mj-lt"/>
              <a:buAutoNum type="arabicPeriod"/>
            </a:pPr>
            <a:r>
              <a:rPr lang="en-US" sz="1400" dirty="0">
                <a:solidFill>
                  <a:srgbClr val="000000"/>
                </a:solidFill>
                <a:latin typeface="Cambria" panose="02040503050406030204" pitchFamily="18" charset="0"/>
                <a:ea typeface="Times New Roman" panose="02020603050405020304" pitchFamily="18" charset="0"/>
                <a:cs typeface="Times New Roman" panose="02020603050405020304" pitchFamily="18" charset="0"/>
              </a:rPr>
              <a:t>Developing a plan of action to implement the business decisions derived from the analyses.</a:t>
            </a:r>
          </a:p>
          <a:p>
            <a:pPr marL="352261" indent="-352261">
              <a:lnSpc>
                <a:spcPct val="150000"/>
              </a:lnSpc>
              <a:buFont typeface="+mj-lt"/>
              <a:buAutoNum type="arabicPeriod"/>
            </a:pPr>
            <a:r>
              <a:rPr lang="en-US" sz="1400" dirty="0">
                <a:solidFill>
                  <a:srgbClr val="000000"/>
                </a:solidFill>
                <a:latin typeface="Cambria" panose="02040503050406030204" pitchFamily="18" charset="0"/>
                <a:ea typeface="Times New Roman" panose="02020603050405020304" pitchFamily="18" charset="0"/>
                <a:cs typeface="Times New Roman" panose="02020603050405020304" pitchFamily="18" charset="0"/>
              </a:rPr>
              <a:t>Demonstrating communication skills regarding data and its analysis for managers, IT professionals, programmers, statisticians, and other relevant professionals in their organization.</a:t>
            </a:r>
          </a:p>
          <a:p>
            <a:pPr marL="352261" indent="-352261">
              <a:lnSpc>
                <a:spcPct val="150000"/>
              </a:lnSpc>
              <a:buFont typeface="+mj-lt"/>
              <a:buAutoNum type="arabicPeriod"/>
            </a:pPr>
            <a:r>
              <a:rPr lang="en-US" sz="1400" dirty="0">
                <a:solidFill>
                  <a:srgbClr val="000000"/>
                </a:solidFill>
                <a:latin typeface="Cambria" panose="02040503050406030204" pitchFamily="18" charset="0"/>
                <a:ea typeface="Times New Roman" panose="02020603050405020304" pitchFamily="18" charset="0"/>
                <a:cs typeface="Times New Roman" panose="02020603050405020304" pitchFamily="18" charset="0"/>
              </a:rPr>
              <a:t>Synthesizing the ethical dimensions of data science practice (e.g., privacy).</a:t>
            </a:r>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6</a:t>
            </a:fld>
            <a:endParaRPr lang="ko-KR" altLang="en-US"/>
          </a:p>
        </p:txBody>
      </p:sp>
    </p:spTree>
    <p:extLst>
      <p:ext uri="{BB962C8B-B14F-4D97-AF65-F5344CB8AC3E}">
        <p14:creationId xmlns:p14="http://schemas.microsoft.com/office/powerpoint/2010/main" val="418392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 faced with all these objectives, what projects helped me achieve them?</a:t>
            </a: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7</a:t>
            </a:fld>
            <a:endParaRPr lang="ko-KR" altLang="en-US"/>
          </a:p>
        </p:txBody>
      </p:sp>
    </p:spTree>
    <p:extLst>
      <p:ext uri="{BB962C8B-B14F-4D97-AF65-F5344CB8AC3E}">
        <p14:creationId xmlns:p14="http://schemas.microsoft.com/office/powerpoint/2010/main" val="2584081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a little reality check – I am a </a:t>
            </a:r>
            <a:r>
              <a:rPr lang="en-US" b="1" i="1" dirty="0"/>
              <a:t>more is more </a:t>
            </a:r>
            <a:r>
              <a:rPr lang="en-US" dirty="0"/>
              <a:t>person and I had a very difficult time narrowing down which projects to talk about. </a:t>
            </a:r>
          </a:p>
          <a:p>
            <a:r>
              <a:rPr lang="en-US" dirty="0"/>
              <a:t>So, here’s my list. Trust me – it was a very difficult decision for 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sz="1400" dirty="0"/>
              <a:t>IST 659 - Data Administration Concepts and Database Management</a:t>
            </a:r>
          </a:p>
          <a:p>
            <a:pPr marL="285750" indent="-285750">
              <a:buFont typeface="Arial" panose="020B0604020202020204" pitchFamily="34" charset="0"/>
              <a:buChar char="•"/>
            </a:pPr>
            <a:r>
              <a:rPr lang="en-US" sz="1400" dirty="0"/>
              <a:t>MBC 638 - Data Analysis and Decision Making</a:t>
            </a:r>
          </a:p>
          <a:p>
            <a:pPr marL="285750" indent="-285750">
              <a:buFont typeface="Arial" panose="020B0604020202020204" pitchFamily="34" charset="0"/>
              <a:buChar char="•"/>
            </a:pPr>
            <a:r>
              <a:rPr lang="en-US" sz="1400" dirty="0"/>
              <a:t>IST 707 - Data Analytics</a:t>
            </a:r>
          </a:p>
          <a:p>
            <a:pPr marL="285750" indent="-285750">
              <a:buFont typeface="Arial" panose="020B0604020202020204" pitchFamily="34" charset="0"/>
              <a:buChar char="•"/>
            </a:pPr>
            <a:r>
              <a:rPr lang="en-US" sz="1400" dirty="0"/>
              <a:t>IST 719 - Information Visualization</a:t>
            </a:r>
          </a:p>
          <a:p>
            <a:pPr marL="285750" indent="-285750">
              <a:buFont typeface="Arial" panose="020B0604020202020204" pitchFamily="34" charset="0"/>
              <a:buChar char="•"/>
            </a:pPr>
            <a:r>
              <a:rPr lang="en-US" sz="1400" dirty="0"/>
              <a:t>IST 652 - Scripting for Data Analytics</a:t>
            </a:r>
          </a:p>
          <a:p>
            <a:pPr marL="285750" indent="-285750">
              <a:buFont typeface="Arial" panose="020B0604020202020204" pitchFamily="34" charset="0"/>
              <a:buChar char="•"/>
            </a:pPr>
            <a:r>
              <a:rPr lang="en-US" sz="1400" dirty="0"/>
              <a:t>IST 664 - Natural Language Processing</a:t>
            </a: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8</a:t>
            </a:fld>
            <a:endParaRPr lang="ko-KR" altLang="en-US"/>
          </a:p>
        </p:txBody>
      </p:sp>
    </p:spTree>
    <p:extLst>
      <p:ext uri="{BB962C8B-B14F-4D97-AF65-F5344CB8AC3E}">
        <p14:creationId xmlns:p14="http://schemas.microsoft.com/office/powerpoint/2010/main" val="2083445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Data Administration Concepts and Database Management which I took under the guidance of Chad Harper.</a:t>
            </a: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9</a:t>
            </a:fld>
            <a:endParaRPr lang="ko-KR" altLang="en-US"/>
          </a:p>
        </p:txBody>
      </p:sp>
    </p:spTree>
    <p:extLst>
      <p:ext uri="{BB962C8B-B14F-4D97-AF65-F5344CB8AC3E}">
        <p14:creationId xmlns:p14="http://schemas.microsoft.com/office/powerpoint/2010/main" val="14403179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240"/>
            <a:ext cx="12190410" cy="6857106"/>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2021-08-31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14" name="부제목 2"/>
          <p:cNvSpPr>
            <a:spLocks noGrp="1"/>
          </p:cNvSpPr>
          <p:nvPr>
            <p:ph type="subTitle" idx="1"/>
          </p:nvPr>
        </p:nvSpPr>
        <p:spPr>
          <a:xfrm>
            <a:off x="5159102" y="3810850"/>
            <a:ext cx="6336704" cy="555048"/>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r"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1200" kern="1200" baseline="0" dirty="0">
                <a:solidFill>
                  <a:schemeClr val="tx1">
                    <a:lumMod val="75000"/>
                    <a:lumOff val="25000"/>
                  </a:schemeClr>
                </a:solidFill>
                <a:effectLst/>
                <a:latin typeface="+mj-lt"/>
                <a:ea typeface="맑은 고딕" pitchFamily="50" charset="-127"/>
                <a:cs typeface="+mj-cs"/>
              </a:defRPr>
            </a:lvl1pPr>
            <a:lvl2pPr marL="497845" indent="0" algn="ctr">
              <a:buNone/>
              <a:defRPr>
                <a:solidFill>
                  <a:schemeClr val="tx1">
                    <a:tint val="75000"/>
                  </a:schemeClr>
                </a:solidFill>
              </a:defRPr>
            </a:lvl2pPr>
            <a:lvl3pPr marL="995690" indent="0" algn="ctr">
              <a:buNone/>
              <a:defRPr>
                <a:solidFill>
                  <a:schemeClr val="tx1">
                    <a:tint val="75000"/>
                  </a:schemeClr>
                </a:solidFill>
              </a:defRPr>
            </a:lvl3pPr>
            <a:lvl4pPr marL="1493535" indent="0" algn="ctr">
              <a:buNone/>
              <a:defRPr>
                <a:solidFill>
                  <a:schemeClr val="tx1">
                    <a:tint val="75000"/>
                  </a:schemeClr>
                </a:solidFill>
              </a:defRPr>
            </a:lvl4pPr>
            <a:lvl5pPr marL="1991380" indent="0" algn="ctr">
              <a:buNone/>
              <a:defRPr>
                <a:solidFill>
                  <a:schemeClr val="tx1">
                    <a:tint val="75000"/>
                  </a:schemeClr>
                </a:solidFill>
              </a:defRPr>
            </a:lvl5pPr>
            <a:lvl6pPr marL="2489225" indent="0" algn="ctr">
              <a:buNone/>
              <a:defRPr>
                <a:solidFill>
                  <a:schemeClr val="tx1">
                    <a:tint val="75000"/>
                  </a:schemeClr>
                </a:solidFill>
              </a:defRPr>
            </a:lvl6pPr>
            <a:lvl7pPr marL="2987070" indent="0" algn="ctr">
              <a:buNone/>
              <a:defRPr>
                <a:solidFill>
                  <a:schemeClr val="tx1">
                    <a:tint val="75000"/>
                  </a:schemeClr>
                </a:solidFill>
              </a:defRPr>
            </a:lvl7pPr>
            <a:lvl8pPr marL="3484916" indent="0" algn="ctr">
              <a:buNone/>
              <a:defRPr>
                <a:solidFill>
                  <a:schemeClr val="tx1">
                    <a:tint val="75000"/>
                  </a:schemeClr>
                </a:solidFill>
              </a:defRPr>
            </a:lvl8pPr>
            <a:lvl9pPr marL="3982761" indent="0" algn="ctr">
              <a:buNone/>
              <a:defRPr>
                <a:solidFill>
                  <a:schemeClr val="tx1">
                    <a:tint val="75000"/>
                  </a:schemeClr>
                </a:solidFill>
              </a:defRPr>
            </a:lvl9pPr>
          </a:lstStyle>
          <a:p>
            <a:endParaRPr lang="ko-KR" altLang="en-US" dirty="0"/>
          </a:p>
        </p:txBody>
      </p:sp>
      <p:sp>
        <p:nvSpPr>
          <p:cNvPr id="15" name="제목 1"/>
          <p:cNvSpPr>
            <a:spLocks noGrp="1"/>
          </p:cNvSpPr>
          <p:nvPr>
            <p:ph type="ctrTitle" hasCustomPrompt="1"/>
          </p:nvPr>
        </p:nvSpPr>
        <p:spPr>
          <a:xfrm>
            <a:off x="5140052" y="1930550"/>
            <a:ext cx="6336704" cy="2003300"/>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r"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5800" kern="1200" baseline="0" dirty="0">
                <a:solidFill>
                  <a:schemeClr val="tx1">
                    <a:lumMod val="75000"/>
                    <a:lumOff val="25000"/>
                  </a:schemeClr>
                </a:solidFill>
                <a:effectLst/>
                <a:latin typeface="+mj-lt"/>
                <a:ea typeface="맑은 고딕" pitchFamily="50" charset="-127"/>
                <a:cs typeface="+mj-cs"/>
              </a:defRPr>
            </a:lvl1pPr>
          </a:lstStyle>
          <a:p>
            <a:r>
              <a:rPr lang="ko-KR" altLang="en-US" dirty="0"/>
              <a:t>제목을</a:t>
            </a:r>
            <a:r>
              <a:rPr lang="en-US" altLang="ko-KR" dirty="0"/>
              <a:t> </a:t>
            </a:r>
            <a:br>
              <a:rPr lang="en-US" altLang="ko-KR" dirty="0"/>
            </a:b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240"/>
            <a:ext cx="12190410" cy="6857106"/>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2021-08-31</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240"/>
            <a:ext cx="12190410" cy="6857106"/>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2021-08-31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6"/>
          </a:xfrm>
          <a:prstGeom prst="rect">
            <a:avLst/>
          </a:prstGeom>
        </p:spPr>
      </p:pic>
      <p:sp>
        <p:nvSpPr>
          <p:cNvPr id="15" name="내용 개체 틀 2"/>
          <p:cNvSpPr>
            <a:spLocks noGrp="1"/>
          </p:cNvSpPr>
          <p:nvPr>
            <p:ph idx="1" hasCustomPrompt="1"/>
          </p:nvPr>
        </p:nvSpPr>
        <p:spPr>
          <a:xfrm>
            <a:off x="609521" y="1485579"/>
            <a:ext cx="10971372" cy="4824535"/>
          </a:xfrm>
        </p:spPr>
        <p:txBody>
          <a:bodyPr>
            <a:normAutofit/>
          </a:bodyPr>
          <a:lstStyle>
            <a:lvl1pPr algn="l">
              <a:buNone/>
              <a:defRPr sz="2000" i="1" baseline="0">
                <a:solidFill>
                  <a:schemeClr val="tx1">
                    <a:lumMod val="75000"/>
                    <a:lumOff val="25000"/>
                  </a:schemeClr>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a:t>Replaced with your own text</a:t>
            </a:r>
            <a:endParaRPr lang="ko-KR" altLang="en-US" dirty="0"/>
          </a:p>
        </p:txBody>
      </p:sp>
      <p:sp>
        <p:nvSpPr>
          <p:cNvPr id="14" name="제목 1"/>
          <p:cNvSpPr>
            <a:spLocks noGrp="1"/>
          </p:cNvSpPr>
          <p:nvPr>
            <p:ph type="title"/>
          </p:nvPr>
        </p:nvSpPr>
        <p:spPr>
          <a:xfrm>
            <a:off x="617835" y="254777"/>
            <a:ext cx="7709619" cy="798753"/>
          </a:xfrm>
        </p:spPr>
        <p:txBody>
          <a:bodyPr vert="horz" lIns="99569" tIns="49785" rIns="99569" bIns="49785" rtlCol="0" anchor="ctr">
            <a:normAutofit/>
          </a:bodyPr>
          <a:lstStyle>
            <a:lvl1pPr algn="l" defTabSz="995690" rtl="0" eaLnBrk="1" latinLnBrk="1" hangingPunct="1">
              <a:spcBef>
                <a:spcPct val="0"/>
              </a:spcBef>
              <a:buNone/>
              <a:defRPr lang="ko-KR" altLang="en-US" sz="4000" b="1" kern="1200" baseline="0" dirty="0">
                <a:solidFill>
                  <a:schemeClr val="tx1">
                    <a:lumMod val="75000"/>
                    <a:lumOff val="25000"/>
                  </a:schemeClr>
                </a:solidFill>
                <a:effectLst/>
                <a:latin typeface="+mj-lt"/>
                <a:ea typeface="맑은 고딕" pitchFamily="50" charset="-127"/>
                <a:cs typeface="+mj-cs"/>
              </a:defRPr>
            </a:lvl1pPr>
          </a:lstStyle>
          <a:p>
            <a:r>
              <a:rPr lang="ko-KR" altLang="en-US" dirty="0"/>
              <a:t>마스터 제목 스타일 편집</a:t>
            </a:r>
          </a:p>
        </p:txBody>
      </p:sp>
      <p:sp>
        <p:nvSpPr>
          <p:cNvPr id="12" name="날짜 개체 틀 3"/>
          <p:cNvSpPr>
            <a:spLocks noGrp="1"/>
          </p:cNvSpPr>
          <p:nvPr>
            <p:ph type="dt" sz="half" idx="10"/>
          </p:nvPr>
        </p:nvSpPr>
        <p:spPr>
          <a:xfrm>
            <a:off x="609521" y="6502342"/>
            <a:ext cx="2844430" cy="220692"/>
          </a:xfrm>
        </p:spPr>
        <p:txBody>
          <a:bodyPr/>
          <a:lstStyle/>
          <a:p>
            <a:fld id="{ED3D6733-6F27-4404-AB51-585418F146E5}" type="datetimeFigureOut">
              <a:rPr lang="ko-KR" altLang="en-US" smtClean="0"/>
              <a:pPr/>
              <a:t>2021-08-31</a:t>
            </a:fld>
            <a:endParaRPr lang="ko-KR" altLang="en-US"/>
          </a:p>
        </p:txBody>
      </p:sp>
      <p:sp>
        <p:nvSpPr>
          <p:cNvPr id="13" name="바닥글 개체 틀 4"/>
          <p:cNvSpPr>
            <a:spLocks noGrp="1"/>
          </p:cNvSpPr>
          <p:nvPr>
            <p:ph type="ftr" sz="quarter" idx="11"/>
          </p:nvPr>
        </p:nvSpPr>
        <p:spPr>
          <a:xfrm>
            <a:off x="4165059" y="6502342"/>
            <a:ext cx="3860297" cy="220692"/>
          </a:xfrm>
        </p:spPr>
        <p:txBody>
          <a:bodyPr/>
          <a:lstStyle/>
          <a:p>
            <a:endParaRPr lang="ko-KR" altLang="en-US"/>
          </a:p>
        </p:txBody>
      </p:sp>
      <p:sp>
        <p:nvSpPr>
          <p:cNvPr id="16" name="슬라이드 번호 개체 틀 5"/>
          <p:cNvSpPr>
            <a:spLocks noGrp="1"/>
          </p:cNvSpPr>
          <p:nvPr>
            <p:ph type="sldNum" sz="quarter" idx="12"/>
          </p:nvPr>
        </p:nvSpPr>
        <p:spPr>
          <a:xfrm>
            <a:off x="8736463" y="6502342"/>
            <a:ext cx="2844430" cy="220692"/>
          </a:xfrm>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6"/>
          </a:xfrm>
          <a:prstGeom prst="rect">
            <a:avLst/>
          </a:prstGeom>
        </p:spPr>
      </p:pic>
      <p:sp>
        <p:nvSpPr>
          <p:cNvPr id="4" name="날짜 개체 틀 3"/>
          <p:cNvSpPr>
            <a:spLocks noGrp="1"/>
          </p:cNvSpPr>
          <p:nvPr>
            <p:ph type="dt" sz="half" idx="10"/>
          </p:nvPr>
        </p:nvSpPr>
        <p:spPr>
          <a:xfrm>
            <a:off x="609521" y="6502342"/>
            <a:ext cx="2844430" cy="220692"/>
          </a:xfrm>
        </p:spPr>
        <p:txBody>
          <a:bodyPr/>
          <a:lstStyle/>
          <a:p>
            <a:fld id="{ED3D6733-6F27-4404-AB51-585418F146E5}" type="datetimeFigureOut">
              <a:rPr lang="ko-KR" altLang="en-US" smtClean="0"/>
              <a:pPr/>
              <a:t>2021-08-31</a:t>
            </a:fld>
            <a:endParaRPr lang="ko-KR" altLang="en-US"/>
          </a:p>
        </p:txBody>
      </p:sp>
      <p:sp>
        <p:nvSpPr>
          <p:cNvPr id="5" name="바닥글 개체 틀 4"/>
          <p:cNvSpPr>
            <a:spLocks noGrp="1"/>
          </p:cNvSpPr>
          <p:nvPr>
            <p:ph type="ftr" sz="quarter" idx="11"/>
          </p:nvPr>
        </p:nvSpPr>
        <p:spPr>
          <a:xfrm>
            <a:off x="4165059" y="6502342"/>
            <a:ext cx="3860297" cy="220692"/>
          </a:xfrm>
        </p:spPr>
        <p:txBody>
          <a:bodyPr/>
          <a:lstStyle/>
          <a:p>
            <a:endParaRPr lang="ko-KR" altLang="en-US"/>
          </a:p>
        </p:txBody>
      </p:sp>
      <p:sp>
        <p:nvSpPr>
          <p:cNvPr id="6" name="슬라이드 번호 개체 틀 5"/>
          <p:cNvSpPr>
            <a:spLocks noGrp="1"/>
          </p:cNvSpPr>
          <p:nvPr>
            <p:ph type="sldNum" sz="quarter" idx="12"/>
          </p:nvPr>
        </p:nvSpPr>
        <p:spPr>
          <a:xfrm>
            <a:off x="8736463" y="6502342"/>
            <a:ext cx="2844430" cy="220692"/>
          </a:xfrm>
        </p:spPr>
        <p:txBody>
          <a:bodyPr/>
          <a:lstStyle/>
          <a:p>
            <a:fld id="{EE6BC638-39B7-4287-91A7-2A3DDA573295}" type="slidenum">
              <a:rPr lang="ko-KR" altLang="en-US" smtClean="0"/>
              <a:pPr/>
              <a:t>‹#›</a:t>
            </a:fld>
            <a:endParaRPr lang="ko-KR" altLang="en-US"/>
          </a:p>
        </p:txBody>
      </p:sp>
      <p:sp>
        <p:nvSpPr>
          <p:cNvPr id="15" name="제목 1"/>
          <p:cNvSpPr>
            <a:spLocks noGrp="1"/>
          </p:cNvSpPr>
          <p:nvPr>
            <p:ph type="title"/>
          </p:nvPr>
        </p:nvSpPr>
        <p:spPr>
          <a:xfrm>
            <a:off x="622598" y="189434"/>
            <a:ext cx="7560840" cy="798753"/>
          </a:xfrm>
          <a:noFill/>
        </p:spPr>
        <p:txBody>
          <a:bodyPr vert="horz" lIns="99569" tIns="49785" rIns="99569" bIns="49785" rtlCol="0" anchor="ctr">
            <a:normAutofit/>
          </a:bodyPr>
          <a:lstStyle>
            <a:lvl1pPr algn="l" defTabSz="995690" rtl="0" eaLnBrk="1" latinLnBrk="1" hangingPunct="1">
              <a:spcBef>
                <a:spcPct val="0"/>
              </a:spcBef>
              <a:buNone/>
              <a:defRPr lang="ko-KR" altLang="en-US" sz="4000" b="1" kern="1200" baseline="0" dirty="0">
                <a:solidFill>
                  <a:schemeClr val="tx1"/>
                </a:solidFill>
                <a:effectLst/>
                <a:latin typeface="+mj-lt"/>
                <a:ea typeface="맑은 고딕" pitchFamily="50" charset="-127"/>
                <a:cs typeface="+mj-cs"/>
              </a:defRPr>
            </a:lvl1pPr>
          </a:lstStyle>
          <a:p>
            <a:r>
              <a:rPr lang="ko-KR" altLang="en-US" dirty="0"/>
              <a:t>마스터 제목 스타일 편집</a:t>
            </a:r>
          </a:p>
        </p:txBody>
      </p:sp>
      <p:sp>
        <p:nvSpPr>
          <p:cNvPr id="16" name="내용 개체 틀 2"/>
          <p:cNvSpPr>
            <a:spLocks noGrp="1"/>
          </p:cNvSpPr>
          <p:nvPr>
            <p:ph idx="1" hasCustomPrompt="1"/>
          </p:nvPr>
        </p:nvSpPr>
        <p:spPr>
          <a:xfrm>
            <a:off x="609521" y="1485578"/>
            <a:ext cx="10971372" cy="4824535"/>
          </a:xfrm>
        </p:spPr>
        <p:txBody>
          <a:bodyPr>
            <a:normAutofit/>
          </a:bodyPr>
          <a:lstStyle>
            <a:lvl1pPr algn="l">
              <a:buNone/>
              <a:defRPr sz="2000" i="1" baseline="0">
                <a:solidFill>
                  <a:schemeClr val="tx1">
                    <a:lumMod val="75000"/>
                    <a:lumOff val="25000"/>
                  </a:schemeClr>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a:t>Replaced with your own text</a:t>
            </a:r>
            <a:endParaRPr lang="ko-KR"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6"/>
          </a:xfrm>
          <a:prstGeom prst="rect">
            <a:avLst/>
          </a:prstGeom>
        </p:spPr>
      </p:pic>
      <p:sp>
        <p:nvSpPr>
          <p:cNvPr id="2" name="직사각형 1"/>
          <p:cNvSpPr/>
          <p:nvPr userDrawn="1"/>
        </p:nvSpPr>
        <p:spPr>
          <a:xfrm>
            <a:off x="0" y="0"/>
            <a:ext cx="12190413" cy="6859588"/>
          </a:xfrm>
          <a:prstGeom prst="rect">
            <a:avLst/>
          </a:prstGeom>
          <a:solidFill>
            <a:schemeClr val="bg1">
              <a:lumMod val="50000"/>
              <a:alpha val="541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날짜 개체 틀 2"/>
          <p:cNvSpPr>
            <a:spLocks noGrp="1"/>
          </p:cNvSpPr>
          <p:nvPr>
            <p:ph type="dt" sz="half" idx="10"/>
          </p:nvPr>
        </p:nvSpPr>
        <p:spPr/>
        <p:txBody>
          <a:bodyPr/>
          <a:lstStyle/>
          <a:p>
            <a:fld id="{ED3D6733-6F27-4404-AB51-585418F146E5}" type="datetimeFigureOut">
              <a:rPr lang="ko-KR" altLang="en-US" smtClean="0"/>
              <a:pPr/>
              <a:t>2021-08-31</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8" name="제목 1"/>
          <p:cNvSpPr>
            <a:spLocks noGrp="1"/>
          </p:cNvSpPr>
          <p:nvPr>
            <p:ph type="ctrTitle"/>
          </p:nvPr>
        </p:nvSpPr>
        <p:spPr>
          <a:xfrm>
            <a:off x="622598" y="2061642"/>
            <a:ext cx="7200800" cy="1368152"/>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l"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7200" kern="1200" baseline="0" dirty="0">
                <a:solidFill>
                  <a:schemeClr val="tx1">
                    <a:lumMod val="75000"/>
                    <a:lumOff val="25000"/>
                  </a:schemeClr>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521" y="19030"/>
            <a:ext cx="10971372" cy="797093"/>
          </a:xfrm>
          <a:prstGeom prst="rect">
            <a:avLst/>
          </a:prstGeom>
        </p:spPr>
        <p:txBody>
          <a:bodyPr vert="horz" lIns="99569" tIns="49785" rIns="99569" bIns="49785"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521" y="1062267"/>
            <a:ext cx="10971372" cy="5287636"/>
          </a:xfrm>
          <a:prstGeom prst="rect">
            <a:avLst/>
          </a:prstGeom>
        </p:spPr>
        <p:txBody>
          <a:bodyPr vert="horz" lIns="99569" tIns="49785" rIns="99569" bIns="49785"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521" y="6430887"/>
            <a:ext cx="2844430" cy="292147"/>
          </a:xfrm>
          <a:prstGeom prst="rect">
            <a:avLst/>
          </a:prstGeom>
        </p:spPr>
        <p:txBody>
          <a:bodyPr vert="horz" lIns="99569" tIns="49785" rIns="99569" bIns="49785" rtlCol="0" anchor="ctr"/>
          <a:lstStyle>
            <a:lvl1pPr algn="l">
              <a:defRPr sz="1300">
                <a:solidFill>
                  <a:schemeClr val="tx1">
                    <a:tint val="75000"/>
                  </a:schemeClr>
                </a:solidFill>
              </a:defRPr>
            </a:lvl1pPr>
          </a:lstStyle>
          <a:p>
            <a:fld id="{ED3D6733-6F27-4404-AB51-585418F146E5}" type="datetimeFigureOut">
              <a:rPr lang="ko-KR" altLang="en-US" smtClean="0"/>
              <a:pPr/>
              <a:t>2021-08-31</a:t>
            </a:fld>
            <a:endParaRPr lang="ko-KR" altLang="en-US"/>
          </a:p>
        </p:txBody>
      </p:sp>
      <p:sp>
        <p:nvSpPr>
          <p:cNvPr id="5" name="바닥글 개체 틀 4"/>
          <p:cNvSpPr>
            <a:spLocks noGrp="1"/>
          </p:cNvSpPr>
          <p:nvPr>
            <p:ph type="ftr" sz="quarter" idx="3"/>
          </p:nvPr>
        </p:nvSpPr>
        <p:spPr>
          <a:xfrm>
            <a:off x="4165059" y="6430887"/>
            <a:ext cx="3860297" cy="292147"/>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6463" y="6430887"/>
            <a:ext cx="2844430" cy="292147"/>
          </a:xfrm>
          <a:prstGeom prst="rect">
            <a:avLst/>
          </a:prstGeom>
        </p:spPr>
        <p:txBody>
          <a:bodyPr vert="horz" lIns="99569" tIns="49785" rIns="99569" bIns="49785" rtlCol="0" anchor="ctr"/>
          <a:lstStyle>
            <a:lvl1pPr algn="r">
              <a:defRPr sz="13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95690" rtl="0" eaLnBrk="1" latinLnBrk="1" hangingPunct="1">
        <a:spcBef>
          <a:spcPct val="0"/>
        </a:spcBef>
        <a:buNone/>
        <a:defRPr lang="ko-KR" altLang="en-US" sz="3800" kern="1200">
          <a:solidFill>
            <a:sysClr val="windowText" lastClr="000000"/>
          </a:solidFill>
          <a:latin typeface="맑은 고딕" pitchFamily="50" charset="-127"/>
          <a:ea typeface="맑은 고딕" pitchFamily="50" charset="-127"/>
          <a:cs typeface="+mj-cs"/>
        </a:defRPr>
      </a:lvl1pPr>
    </p:titleStyle>
    <p:bodyStyle>
      <a:lvl1pPr marL="373384" indent="-373384" algn="l" defTabSz="995690" rtl="0" eaLnBrk="1" latinLnBrk="1" hangingPunct="1">
        <a:spcBef>
          <a:spcPct val="20000"/>
        </a:spcBef>
        <a:buFont typeface="Arial" pitchFamily="34" charset="0"/>
        <a:buChar char="•"/>
        <a:defRPr lang="ko-KR" altLang="en-US" sz="2700" kern="1200" smtClean="0">
          <a:solidFill>
            <a:schemeClr val="tx1"/>
          </a:solidFill>
          <a:latin typeface="맑은 고딕" pitchFamily="50" charset="-127"/>
          <a:ea typeface="맑은 고딕" pitchFamily="50" charset="-127"/>
          <a:cs typeface="+mn-cs"/>
        </a:defRPr>
      </a:lvl1pPr>
      <a:lvl2pPr marL="808998" indent="-31115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613" indent="-24892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458" indent="-24892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40303" indent="-248923" algn="l" defTabSz="995690"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814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99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83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168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 Id="rId5" Type="http://schemas.openxmlformats.org/officeDocument/2006/relationships/image" Target="../media/image17.jpeg"/><Relationship Id="rId4" Type="http://schemas.openxmlformats.org/officeDocument/2006/relationships/image" Target="../media/image16.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tiff"/><Relationship Id="rId1" Type="http://schemas.openxmlformats.org/officeDocument/2006/relationships/slideLayout" Target="../slideLayouts/slideLayout4.xml"/><Relationship Id="rId5" Type="http://schemas.openxmlformats.org/officeDocument/2006/relationships/image" Target="../media/image25.tiff"/><Relationship Id="rId4" Type="http://schemas.openxmlformats.org/officeDocument/2006/relationships/image" Target="../media/image24.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6.tiff"/><Relationship Id="rId1" Type="http://schemas.openxmlformats.org/officeDocument/2006/relationships/slideLayout" Target="../slideLayouts/slideLayout4.xml"/><Relationship Id="rId6" Type="http://schemas.openxmlformats.org/officeDocument/2006/relationships/image" Target="../media/image30.png"/><Relationship Id="rId5" Type="http://schemas.openxmlformats.org/officeDocument/2006/relationships/image" Target="../media/image29.tiff"/><Relationship Id="rId4" Type="http://schemas.openxmlformats.org/officeDocument/2006/relationships/image" Target="../media/image28.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550590" y="1701602"/>
            <a:ext cx="11349869" cy="2003300"/>
          </a:xfrm>
        </p:spPr>
        <p:txBody>
          <a:bodyPr/>
          <a:lstStyle/>
          <a:p>
            <a:r>
              <a:rPr lang="en-US" altLang="ko-KR" b="1" dirty="0">
                <a:solidFill>
                  <a:schemeClr val="accent6">
                    <a:lumMod val="50000"/>
                  </a:schemeClr>
                </a:solidFill>
              </a:rPr>
              <a:t>PORTFOLIO SUBMISSION </a:t>
            </a:r>
            <a:br>
              <a:rPr lang="en-US" altLang="ko-KR" b="1" dirty="0">
                <a:solidFill>
                  <a:schemeClr val="accent6">
                    <a:lumMod val="50000"/>
                  </a:schemeClr>
                </a:solidFill>
              </a:rPr>
            </a:br>
            <a:r>
              <a:rPr lang="en-US" altLang="ko-KR" sz="4800" dirty="0">
                <a:solidFill>
                  <a:schemeClr val="tx1"/>
                </a:solidFill>
              </a:rPr>
              <a:t>Applied Data Sciences</a:t>
            </a:r>
            <a:br>
              <a:rPr lang="en-US" altLang="ko-KR" dirty="0">
                <a:solidFill>
                  <a:schemeClr val="tx1"/>
                </a:solidFill>
              </a:rPr>
            </a:br>
            <a:endParaRPr lang="ko-KR" altLang="en-US" dirty="0"/>
          </a:p>
        </p:txBody>
      </p:sp>
      <p:grpSp>
        <p:nvGrpSpPr>
          <p:cNvPr id="6" name="그룹 5"/>
          <p:cNvGrpSpPr/>
          <p:nvPr/>
        </p:nvGrpSpPr>
        <p:grpSpPr>
          <a:xfrm>
            <a:off x="5427663" y="6166383"/>
            <a:ext cx="1335600" cy="338400"/>
            <a:chOff x="5427663" y="5711825"/>
            <a:chExt cx="1335600" cy="338400"/>
          </a:xfrm>
        </p:grpSpPr>
        <p:sp>
          <p:nvSpPr>
            <p:cNvPr id="9" name="AutoShape 3"/>
            <p:cNvSpPr>
              <a:spLocks noChangeAspect="1" noChangeArrowheads="1" noTextEdit="1"/>
            </p:cNvSpPr>
            <p:nvPr/>
          </p:nvSpPr>
          <p:spPr bwMode="auto">
            <a:xfrm>
              <a:off x="5429245" y="5711825"/>
              <a:ext cx="1332435" cy="3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0" name="Freeform 5"/>
            <p:cNvSpPr>
              <a:spLocks/>
            </p:cNvSpPr>
            <p:nvPr/>
          </p:nvSpPr>
          <p:spPr bwMode="auto">
            <a:xfrm>
              <a:off x="5628635" y="5887235"/>
              <a:ext cx="85453" cy="130393"/>
            </a:xfrm>
            <a:custGeom>
              <a:avLst/>
              <a:gdLst>
                <a:gd name="T0" fmla="*/ 83 w 83"/>
                <a:gd name="T1" fmla="*/ 90 h 130"/>
                <a:gd name="T2" fmla="*/ 79 w 83"/>
                <a:gd name="T3" fmla="*/ 108 h 130"/>
                <a:gd name="T4" fmla="*/ 69 w 83"/>
                <a:gd name="T5" fmla="*/ 120 h 130"/>
                <a:gd name="T6" fmla="*/ 54 w 83"/>
                <a:gd name="T7" fmla="*/ 128 h 130"/>
                <a:gd name="T8" fmla="*/ 36 w 83"/>
                <a:gd name="T9" fmla="*/ 130 h 130"/>
                <a:gd name="T10" fmla="*/ 24 w 83"/>
                <a:gd name="T11" fmla="*/ 129 h 130"/>
                <a:gd name="T12" fmla="*/ 14 w 83"/>
                <a:gd name="T13" fmla="*/ 127 h 130"/>
                <a:gd name="T14" fmla="*/ 7 w 83"/>
                <a:gd name="T15" fmla="*/ 124 h 130"/>
                <a:gd name="T16" fmla="*/ 3 w 83"/>
                <a:gd name="T17" fmla="*/ 121 h 130"/>
                <a:gd name="T18" fmla="*/ 1 w 83"/>
                <a:gd name="T19" fmla="*/ 117 h 130"/>
                <a:gd name="T20" fmla="*/ 0 w 83"/>
                <a:gd name="T21" fmla="*/ 110 h 130"/>
                <a:gd name="T22" fmla="*/ 0 w 83"/>
                <a:gd name="T23" fmla="*/ 105 h 130"/>
                <a:gd name="T24" fmla="*/ 1 w 83"/>
                <a:gd name="T25" fmla="*/ 102 h 130"/>
                <a:gd name="T26" fmla="*/ 2 w 83"/>
                <a:gd name="T27" fmla="*/ 100 h 130"/>
                <a:gd name="T28" fmla="*/ 4 w 83"/>
                <a:gd name="T29" fmla="*/ 99 h 130"/>
                <a:gd name="T30" fmla="*/ 8 w 83"/>
                <a:gd name="T31" fmla="*/ 101 h 130"/>
                <a:gd name="T32" fmla="*/ 14 w 83"/>
                <a:gd name="T33" fmla="*/ 105 h 130"/>
                <a:gd name="T34" fmla="*/ 24 w 83"/>
                <a:gd name="T35" fmla="*/ 108 h 130"/>
                <a:gd name="T36" fmla="*/ 36 w 83"/>
                <a:gd name="T37" fmla="*/ 110 h 130"/>
                <a:gd name="T38" fmla="*/ 45 w 83"/>
                <a:gd name="T39" fmla="*/ 109 h 130"/>
                <a:gd name="T40" fmla="*/ 51 w 83"/>
                <a:gd name="T41" fmla="*/ 105 h 130"/>
                <a:gd name="T42" fmla="*/ 55 w 83"/>
                <a:gd name="T43" fmla="*/ 100 h 130"/>
                <a:gd name="T44" fmla="*/ 56 w 83"/>
                <a:gd name="T45" fmla="*/ 94 h 130"/>
                <a:gd name="T46" fmla="*/ 54 w 83"/>
                <a:gd name="T47" fmla="*/ 86 h 130"/>
                <a:gd name="T48" fmla="*/ 48 w 83"/>
                <a:gd name="T49" fmla="*/ 81 h 130"/>
                <a:gd name="T50" fmla="*/ 39 w 83"/>
                <a:gd name="T51" fmla="*/ 76 h 130"/>
                <a:gd name="T52" fmla="*/ 29 w 83"/>
                <a:gd name="T53" fmla="*/ 72 h 130"/>
                <a:gd name="T54" fmla="*/ 19 w 83"/>
                <a:gd name="T55" fmla="*/ 66 h 130"/>
                <a:gd name="T56" fmla="*/ 11 w 83"/>
                <a:gd name="T57" fmla="*/ 59 h 130"/>
                <a:gd name="T58" fmla="*/ 5 w 83"/>
                <a:gd name="T59" fmla="*/ 50 h 130"/>
                <a:gd name="T60" fmla="*/ 2 w 83"/>
                <a:gd name="T61" fmla="*/ 36 h 130"/>
                <a:gd name="T62" fmla="*/ 6 w 83"/>
                <a:gd name="T63" fmla="*/ 20 h 130"/>
                <a:gd name="T64" fmla="*/ 15 w 83"/>
                <a:gd name="T65" fmla="*/ 9 h 130"/>
                <a:gd name="T66" fmla="*/ 28 w 83"/>
                <a:gd name="T67" fmla="*/ 2 h 130"/>
                <a:gd name="T68" fmla="*/ 45 w 83"/>
                <a:gd name="T69" fmla="*/ 0 h 130"/>
                <a:gd name="T70" fmla="*/ 54 w 83"/>
                <a:gd name="T71" fmla="*/ 0 h 130"/>
                <a:gd name="T72" fmla="*/ 62 w 83"/>
                <a:gd name="T73" fmla="*/ 2 h 130"/>
                <a:gd name="T74" fmla="*/ 69 w 83"/>
                <a:gd name="T75" fmla="*/ 5 h 130"/>
                <a:gd name="T76" fmla="*/ 73 w 83"/>
                <a:gd name="T77" fmla="*/ 7 h 130"/>
                <a:gd name="T78" fmla="*/ 75 w 83"/>
                <a:gd name="T79" fmla="*/ 9 h 130"/>
                <a:gd name="T80" fmla="*/ 75 w 83"/>
                <a:gd name="T81" fmla="*/ 11 h 130"/>
                <a:gd name="T82" fmla="*/ 75 w 83"/>
                <a:gd name="T83" fmla="*/ 13 h 130"/>
                <a:gd name="T84" fmla="*/ 76 w 83"/>
                <a:gd name="T85" fmla="*/ 18 h 130"/>
                <a:gd name="T86" fmla="*/ 75 w 83"/>
                <a:gd name="T87" fmla="*/ 22 h 130"/>
                <a:gd name="T88" fmla="*/ 75 w 83"/>
                <a:gd name="T89" fmla="*/ 26 h 130"/>
                <a:gd name="T90" fmla="*/ 74 w 83"/>
                <a:gd name="T91" fmla="*/ 28 h 130"/>
                <a:gd name="T92" fmla="*/ 72 w 83"/>
                <a:gd name="T93" fmla="*/ 28 h 130"/>
                <a:gd name="T94" fmla="*/ 69 w 83"/>
                <a:gd name="T95" fmla="*/ 27 h 130"/>
                <a:gd name="T96" fmla="*/ 63 w 83"/>
                <a:gd name="T97" fmla="*/ 24 h 130"/>
                <a:gd name="T98" fmla="*/ 55 w 83"/>
                <a:gd name="T99" fmla="*/ 21 h 130"/>
                <a:gd name="T100" fmla="*/ 45 w 83"/>
                <a:gd name="T101" fmla="*/ 20 h 130"/>
                <a:gd name="T102" fmla="*/ 38 w 83"/>
                <a:gd name="T103" fmla="*/ 21 h 130"/>
                <a:gd name="T104" fmla="*/ 33 w 83"/>
                <a:gd name="T105" fmla="*/ 23 h 130"/>
                <a:gd name="T106" fmla="*/ 30 w 83"/>
                <a:gd name="T107" fmla="*/ 28 h 130"/>
                <a:gd name="T108" fmla="*/ 28 w 83"/>
                <a:gd name="T109" fmla="*/ 33 h 130"/>
                <a:gd name="T110" fmla="*/ 31 w 83"/>
                <a:gd name="T111" fmla="*/ 40 h 130"/>
                <a:gd name="T112" fmla="*/ 37 w 83"/>
                <a:gd name="T113" fmla="*/ 46 h 130"/>
                <a:gd name="T114" fmla="*/ 46 w 83"/>
                <a:gd name="T115" fmla="*/ 50 h 130"/>
                <a:gd name="T116" fmla="*/ 56 w 83"/>
                <a:gd name="T117" fmla="*/ 55 h 130"/>
                <a:gd name="T118" fmla="*/ 66 w 83"/>
                <a:gd name="T119" fmla="*/ 60 h 130"/>
                <a:gd name="T120" fmla="*/ 74 w 83"/>
                <a:gd name="T121" fmla="*/ 67 h 130"/>
                <a:gd name="T122" fmla="*/ 81 w 83"/>
                <a:gd name="T123" fmla="*/ 77 h 130"/>
                <a:gd name="T124" fmla="*/ 83 w 83"/>
                <a:gd name="T125" fmla="*/ 9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130">
                  <a:moveTo>
                    <a:pt x="83" y="90"/>
                  </a:moveTo>
                  <a:cubicBezTo>
                    <a:pt x="83" y="97"/>
                    <a:pt x="82" y="103"/>
                    <a:pt x="79" y="108"/>
                  </a:cubicBezTo>
                  <a:cubicBezTo>
                    <a:pt x="77" y="113"/>
                    <a:pt x="73" y="117"/>
                    <a:pt x="69" y="120"/>
                  </a:cubicBezTo>
                  <a:cubicBezTo>
                    <a:pt x="65" y="124"/>
                    <a:pt x="60" y="126"/>
                    <a:pt x="54" y="128"/>
                  </a:cubicBezTo>
                  <a:cubicBezTo>
                    <a:pt x="49" y="130"/>
                    <a:pt x="42" y="130"/>
                    <a:pt x="36" y="130"/>
                  </a:cubicBezTo>
                  <a:cubicBezTo>
                    <a:pt x="32" y="130"/>
                    <a:pt x="28" y="130"/>
                    <a:pt x="24" y="129"/>
                  </a:cubicBezTo>
                  <a:cubicBezTo>
                    <a:pt x="20" y="129"/>
                    <a:pt x="17" y="128"/>
                    <a:pt x="14" y="127"/>
                  </a:cubicBezTo>
                  <a:cubicBezTo>
                    <a:pt x="11" y="126"/>
                    <a:pt x="9" y="125"/>
                    <a:pt x="7" y="124"/>
                  </a:cubicBezTo>
                  <a:cubicBezTo>
                    <a:pt x="5" y="122"/>
                    <a:pt x="3" y="121"/>
                    <a:pt x="3" y="121"/>
                  </a:cubicBezTo>
                  <a:cubicBezTo>
                    <a:pt x="2" y="120"/>
                    <a:pt x="1" y="119"/>
                    <a:pt x="1" y="117"/>
                  </a:cubicBezTo>
                  <a:cubicBezTo>
                    <a:pt x="0" y="115"/>
                    <a:pt x="0" y="113"/>
                    <a:pt x="0" y="110"/>
                  </a:cubicBezTo>
                  <a:cubicBezTo>
                    <a:pt x="0" y="108"/>
                    <a:pt x="0" y="106"/>
                    <a:pt x="0" y="105"/>
                  </a:cubicBezTo>
                  <a:cubicBezTo>
                    <a:pt x="1" y="104"/>
                    <a:pt x="1" y="103"/>
                    <a:pt x="1" y="102"/>
                  </a:cubicBezTo>
                  <a:cubicBezTo>
                    <a:pt x="1" y="101"/>
                    <a:pt x="2" y="100"/>
                    <a:pt x="2" y="100"/>
                  </a:cubicBezTo>
                  <a:cubicBezTo>
                    <a:pt x="3" y="100"/>
                    <a:pt x="3" y="99"/>
                    <a:pt x="4" y="99"/>
                  </a:cubicBezTo>
                  <a:cubicBezTo>
                    <a:pt x="5" y="99"/>
                    <a:pt x="6" y="100"/>
                    <a:pt x="8" y="101"/>
                  </a:cubicBezTo>
                  <a:cubicBezTo>
                    <a:pt x="9" y="102"/>
                    <a:pt x="12" y="103"/>
                    <a:pt x="14" y="105"/>
                  </a:cubicBezTo>
                  <a:cubicBezTo>
                    <a:pt x="17" y="106"/>
                    <a:pt x="20" y="107"/>
                    <a:pt x="24" y="108"/>
                  </a:cubicBezTo>
                  <a:cubicBezTo>
                    <a:pt x="27" y="109"/>
                    <a:pt x="31" y="110"/>
                    <a:pt x="36" y="110"/>
                  </a:cubicBezTo>
                  <a:cubicBezTo>
                    <a:pt x="39" y="110"/>
                    <a:pt x="42" y="109"/>
                    <a:pt x="45" y="109"/>
                  </a:cubicBezTo>
                  <a:cubicBezTo>
                    <a:pt x="47" y="108"/>
                    <a:pt x="49" y="107"/>
                    <a:pt x="51" y="105"/>
                  </a:cubicBezTo>
                  <a:cubicBezTo>
                    <a:pt x="53" y="104"/>
                    <a:pt x="54" y="102"/>
                    <a:pt x="55" y="100"/>
                  </a:cubicBezTo>
                  <a:cubicBezTo>
                    <a:pt x="56" y="98"/>
                    <a:pt x="56" y="96"/>
                    <a:pt x="56" y="94"/>
                  </a:cubicBezTo>
                  <a:cubicBezTo>
                    <a:pt x="56" y="91"/>
                    <a:pt x="55" y="88"/>
                    <a:pt x="54" y="86"/>
                  </a:cubicBezTo>
                  <a:cubicBezTo>
                    <a:pt x="52" y="84"/>
                    <a:pt x="50" y="82"/>
                    <a:pt x="48" y="81"/>
                  </a:cubicBezTo>
                  <a:cubicBezTo>
                    <a:pt x="45" y="79"/>
                    <a:pt x="42" y="78"/>
                    <a:pt x="39" y="76"/>
                  </a:cubicBezTo>
                  <a:cubicBezTo>
                    <a:pt x="36" y="75"/>
                    <a:pt x="33" y="73"/>
                    <a:pt x="29" y="72"/>
                  </a:cubicBezTo>
                  <a:cubicBezTo>
                    <a:pt x="26" y="70"/>
                    <a:pt x="23" y="68"/>
                    <a:pt x="19" y="66"/>
                  </a:cubicBezTo>
                  <a:cubicBezTo>
                    <a:pt x="16" y="65"/>
                    <a:pt x="13" y="62"/>
                    <a:pt x="11" y="59"/>
                  </a:cubicBezTo>
                  <a:cubicBezTo>
                    <a:pt x="8" y="57"/>
                    <a:pt x="6" y="53"/>
                    <a:pt x="5" y="50"/>
                  </a:cubicBezTo>
                  <a:cubicBezTo>
                    <a:pt x="3" y="46"/>
                    <a:pt x="2" y="41"/>
                    <a:pt x="2" y="36"/>
                  </a:cubicBezTo>
                  <a:cubicBezTo>
                    <a:pt x="2" y="30"/>
                    <a:pt x="3" y="25"/>
                    <a:pt x="6" y="20"/>
                  </a:cubicBezTo>
                  <a:cubicBezTo>
                    <a:pt x="8" y="15"/>
                    <a:pt x="11" y="12"/>
                    <a:pt x="15" y="9"/>
                  </a:cubicBezTo>
                  <a:cubicBezTo>
                    <a:pt x="19" y="6"/>
                    <a:pt x="23" y="3"/>
                    <a:pt x="28" y="2"/>
                  </a:cubicBezTo>
                  <a:cubicBezTo>
                    <a:pt x="34" y="0"/>
                    <a:pt x="39" y="0"/>
                    <a:pt x="45" y="0"/>
                  </a:cubicBezTo>
                  <a:cubicBezTo>
                    <a:pt x="48" y="0"/>
                    <a:pt x="51" y="0"/>
                    <a:pt x="54" y="0"/>
                  </a:cubicBezTo>
                  <a:cubicBezTo>
                    <a:pt x="57" y="1"/>
                    <a:pt x="60" y="1"/>
                    <a:pt x="62" y="2"/>
                  </a:cubicBezTo>
                  <a:cubicBezTo>
                    <a:pt x="65" y="3"/>
                    <a:pt x="67" y="4"/>
                    <a:pt x="69" y="5"/>
                  </a:cubicBezTo>
                  <a:cubicBezTo>
                    <a:pt x="71" y="6"/>
                    <a:pt x="73" y="7"/>
                    <a:pt x="73" y="7"/>
                  </a:cubicBezTo>
                  <a:cubicBezTo>
                    <a:pt x="74" y="8"/>
                    <a:pt x="74" y="8"/>
                    <a:pt x="75" y="9"/>
                  </a:cubicBezTo>
                  <a:cubicBezTo>
                    <a:pt x="75" y="9"/>
                    <a:pt x="75" y="10"/>
                    <a:pt x="75" y="11"/>
                  </a:cubicBezTo>
                  <a:cubicBezTo>
                    <a:pt x="75" y="11"/>
                    <a:pt x="75" y="12"/>
                    <a:pt x="75" y="13"/>
                  </a:cubicBezTo>
                  <a:cubicBezTo>
                    <a:pt x="76" y="15"/>
                    <a:pt x="76" y="16"/>
                    <a:pt x="76" y="18"/>
                  </a:cubicBezTo>
                  <a:cubicBezTo>
                    <a:pt x="76" y="20"/>
                    <a:pt x="76" y="21"/>
                    <a:pt x="75" y="22"/>
                  </a:cubicBezTo>
                  <a:cubicBezTo>
                    <a:pt x="75" y="24"/>
                    <a:pt x="75" y="25"/>
                    <a:pt x="75" y="26"/>
                  </a:cubicBezTo>
                  <a:cubicBezTo>
                    <a:pt x="75" y="27"/>
                    <a:pt x="74" y="27"/>
                    <a:pt x="74" y="28"/>
                  </a:cubicBezTo>
                  <a:cubicBezTo>
                    <a:pt x="74" y="28"/>
                    <a:pt x="73" y="28"/>
                    <a:pt x="72" y="28"/>
                  </a:cubicBezTo>
                  <a:cubicBezTo>
                    <a:pt x="72" y="28"/>
                    <a:pt x="70" y="28"/>
                    <a:pt x="69" y="27"/>
                  </a:cubicBezTo>
                  <a:cubicBezTo>
                    <a:pt x="67" y="26"/>
                    <a:pt x="65" y="25"/>
                    <a:pt x="63" y="24"/>
                  </a:cubicBezTo>
                  <a:cubicBezTo>
                    <a:pt x="61" y="23"/>
                    <a:pt x="58" y="22"/>
                    <a:pt x="55" y="21"/>
                  </a:cubicBezTo>
                  <a:cubicBezTo>
                    <a:pt x="52" y="20"/>
                    <a:pt x="49" y="20"/>
                    <a:pt x="45" y="20"/>
                  </a:cubicBezTo>
                  <a:cubicBezTo>
                    <a:pt x="42" y="20"/>
                    <a:pt x="40" y="20"/>
                    <a:pt x="38" y="21"/>
                  </a:cubicBezTo>
                  <a:cubicBezTo>
                    <a:pt x="36" y="21"/>
                    <a:pt x="34" y="22"/>
                    <a:pt x="33" y="23"/>
                  </a:cubicBezTo>
                  <a:cubicBezTo>
                    <a:pt x="31" y="25"/>
                    <a:pt x="30" y="26"/>
                    <a:pt x="30" y="28"/>
                  </a:cubicBezTo>
                  <a:cubicBezTo>
                    <a:pt x="29" y="29"/>
                    <a:pt x="28" y="31"/>
                    <a:pt x="28" y="33"/>
                  </a:cubicBezTo>
                  <a:cubicBezTo>
                    <a:pt x="28" y="36"/>
                    <a:pt x="29" y="38"/>
                    <a:pt x="31" y="40"/>
                  </a:cubicBezTo>
                  <a:cubicBezTo>
                    <a:pt x="32" y="42"/>
                    <a:pt x="34" y="44"/>
                    <a:pt x="37" y="46"/>
                  </a:cubicBezTo>
                  <a:cubicBezTo>
                    <a:pt x="40" y="47"/>
                    <a:pt x="42" y="49"/>
                    <a:pt x="46" y="50"/>
                  </a:cubicBezTo>
                  <a:cubicBezTo>
                    <a:pt x="49" y="52"/>
                    <a:pt x="52" y="53"/>
                    <a:pt x="56" y="55"/>
                  </a:cubicBezTo>
                  <a:cubicBezTo>
                    <a:pt x="59" y="56"/>
                    <a:pt x="62" y="58"/>
                    <a:pt x="66" y="60"/>
                  </a:cubicBezTo>
                  <a:cubicBezTo>
                    <a:pt x="69" y="62"/>
                    <a:pt x="72" y="65"/>
                    <a:pt x="74" y="67"/>
                  </a:cubicBezTo>
                  <a:cubicBezTo>
                    <a:pt x="77" y="70"/>
                    <a:pt x="79" y="73"/>
                    <a:pt x="81" y="77"/>
                  </a:cubicBezTo>
                  <a:cubicBezTo>
                    <a:pt x="82" y="81"/>
                    <a:pt x="83" y="85"/>
                    <a:pt x="83" y="90"/>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1" name="Freeform 6"/>
            <p:cNvSpPr>
              <a:spLocks/>
            </p:cNvSpPr>
            <p:nvPr/>
          </p:nvSpPr>
          <p:spPr bwMode="auto">
            <a:xfrm>
              <a:off x="5726748" y="5879473"/>
              <a:ext cx="26902" cy="138155"/>
            </a:xfrm>
            <a:custGeom>
              <a:avLst/>
              <a:gdLst>
                <a:gd name="T0" fmla="*/ 25 w 25"/>
                <a:gd name="T1" fmla="*/ 133 h 137"/>
                <a:gd name="T2" fmla="*/ 24 w 25"/>
                <a:gd name="T3" fmla="*/ 135 h 137"/>
                <a:gd name="T4" fmla="*/ 22 w 25"/>
                <a:gd name="T5" fmla="*/ 136 h 137"/>
                <a:gd name="T6" fmla="*/ 18 w 25"/>
                <a:gd name="T7" fmla="*/ 137 h 137"/>
                <a:gd name="T8" fmla="*/ 12 w 25"/>
                <a:gd name="T9" fmla="*/ 137 h 137"/>
                <a:gd name="T10" fmla="*/ 7 w 25"/>
                <a:gd name="T11" fmla="*/ 137 h 137"/>
                <a:gd name="T12" fmla="*/ 3 w 25"/>
                <a:gd name="T13" fmla="*/ 136 h 137"/>
                <a:gd name="T14" fmla="*/ 1 w 25"/>
                <a:gd name="T15" fmla="*/ 135 h 137"/>
                <a:gd name="T16" fmla="*/ 0 w 25"/>
                <a:gd name="T17" fmla="*/ 133 h 137"/>
                <a:gd name="T18" fmla="*/ 0 w 25"/>
                <a:gd name="T19" fmla="*/ 4 h 137"/>
                <a:gd name="T20" fmla="*/ 1 w 25"/>
                <a:gd name="T21" fmla="*/ 3 h 137"/>
                <a:gd name="T22" fmla="*/ 3 w 25"/>
                <a:gd name="T23" fmla="*/ 1 h 137"/>
                <a:gd name="T24" fmla="*/ 7 w 25"/>
                <a:gd name="T25" fmla="*/ 1 h 137"/>
                <a:gd name="T26" fmla="*/ 12 w 25"/>
                <a:gd name="T27" fmla="*/ 0 h 137"/>
                <a:gd name="T28" fmla="*/ 18 w 25"/>
                <a:gd name="T29" fmla="*/ 1 h 137"/>
                <a:gd name="T30" fmla="*/ 22 w 25"/>
                <a:gd name="T31" fmla="*/ 1 h 137"/>
                <a:gd name="T32" fmla="*/ 24 w 25"/>
                <a:gd name="T33" fmla="*/ 3 h 137"/>
                <a:gd name="T34" fmla="*/ 25 w 25"/>
                <a:gd name="T35" fmla="*/ 4 h 137"/>
                <a:gd name="T36" fmla="*/ 25 w 25"/>
                <a:gd name="T37" fmla="*/ 133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137">
                  <a:moveTo>
                    <a:pt x="25" y="133"/>
                  </a:moveTo>
                  <a:cubicBezTo>
                    <a:pt x="25" y="133"/>
                    <a:pt x="25" y="134"/>
                    <a:pt x="24" y="135"/>
                  </a:cubicBezTo>
                  <a:cubicBezTo>
                    <a:pt x="24" y="135"/>
                    <a:pt x="23" y="135"/>
                    <a:pt x="22" y="136"/>
                  </a:cubicBezTo>
                  <a:cubicBezTo>
                    <a:pt x="21" y="136"/>
                    <a:pt x="20" y="136"/>
                    <a:pt x="18" y="137"/>
                  </a:cubicBezTo>
                  <a:cubicBezTo>
                    <a:pt x="17" y="137"/>
                    <a:pt x="15" y="137"/>
                    <a:pt x="12" y="137"/>
                  </a:cubicBezTo>
                  <a:cubicBezTo>
                    <a:pt x="10" y="137"/>
                    <a:pt x="8" y="137"/>
                    <a:pt x="7" y="137"/>
                  </a:cubicBezTo>
                  <a:cubicBezTo>
                    <a:pt x="5" y="136"/>
                    <a:pt x="4" y="136"/>
                    <a:pt x="3" y="136"/>
                  </a:cubicBezTo>
                  <a:cubicBezTo>
                    <a:pt x="2" y="135"/>
                    <a:pt x="1" y="135"/>
                    <a:pt x="1" y="135"/>
                  </a:cubicBezTo>
                  <a:cubicBezTo>
                    <a:pt x="0" y="134"/>
                    <a:pt x="0" y="133"/>
                    <a:pt x="0" y="133"/>
                  </a:cubicBezTo>
                  <a:cubicBezTo>
                    <a:pt x="0" y="4"/>
                    <a:pt x="0" y="4"/>
                    <a:pt x="0" y="4"/>
                  </a:cubicBezTo>
                  <a:cubicBezTo>
                    <a:pt x="0" y="4"/>
                    <a:pt x="0" y="3"/>
                    <a:pt x="1" y="3"/>
                  </a:cubicBezTo>
                  <a:cubicBezTo>
                    <a:pt x="1" y="2"/>
                    <a:pt x="2" y="2"/>
                    <a:pt x="3" y="1"/>
                  </a:cubicBezTo>
                  <a:cubicBezTo>
                    <a:pt x="4" y="1"/>
                    <a:pt x="5" y="1"/>
                    <a:pt x="7" y="1"/>
                  </a:cubicBezTo>
                  <a:cubicBezTo>
                    <a:pt x="8" y="0"/>
                    <a:pt x="10" y="0"/>
                    <a:pt x="12" y="0"/>
                  </a:cubicBezTo>
                  <a:cubicBezTo>
                    <a:pt x="15" y="0"/>
                    <a:pt x="17" y="0"/>
                    <a:pt x="18" y="1"/>
                  </a:cubicBezTo>
                  <a:cubicBezTo>
                    <a:pt x="20" y="1"/>
                    <a:pt x="21" y="1"/>
                    <a:pt x="22" y="1"/>
                  </a:cubicBezTo>
                  <a:cubicBezTo>
                    <a:pt x="23" y="2"/>
                    <a:pt x="24" y="2"/>
                    <a:pt x="24" y="3"/>
                  </a:cubicBezTo>
                  <a:cubicBezTo>
                    <a:pt x="25" y="3"/>
                    <a:pt x="25" y="4"/>
                    <a:pt x="25" y="4"/>
                  </a:cubicBezTo>
                  <a:lnTo>
                    <a:pt x="25" y="133"/>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2" name="Freeform 7"/>
            <p:cNvSpPr>
              <a:spLocks noEditPoints="1"/>
            </p:cNvSpPr>
            <p:nvPr/>
          </p:nvSpPr>
          <p:spPr bwMode="auto">
            <a:xfrm>
              <a:off x="5771057" y="5882577"/>
              <a:ext cx="28484" cy="135050"/>
            </a:xfrm>
            <a:custGeom>
              <a:avLst/>
              <a:gdLst>
                <a:gd name="T0" fmla="*/ 28 w 28"/>
                <a:gd name="T1" fmla="*/ 12 h 133"/>
                <a:gd name="T2" fmla="*/ 25 w 28"/>
                <a:gd name="T3" fmla="*/ 22 h 133"/>
                <a:gd name="T4" fmla="*/ 14 w 28"/>
                <a:gd name="T5" fmla="*/ 25 h 133"/>
                <a:gd name="T6" fmla="*/ 2 w 28"/>
                <a:gd name="T7" fmla="*/ 23 h 133"/>
                <a:gd name="T8" fmla="*/ 0 w 28"/>
                <a:gd name="T9" fmla="*/ 13 h 133"/>
                <a:gd name="T10" fmla="*/ 3 w 28"/>
                <a:gd name="T11" fmla="*/ 2 h 133"/>
                <a:gd name="T12" fmla="*/ 14 w 28"/>
                <a:gd name="T13" fmla="*/ 0 h 133"/>
                <a:gd name="T14" fmla="*/ 25 w 28"/>
                <a:gd name="T15" fmla="*/ 2 h 133"/>
                <a:gd name="T16" fmla="*/ 28 w 28"/>
                <a:gd name="T17" fmla="*/ 12 h 133"/>
                <a:gd name="T18" fmla="*/ 26 w 28"/>
                <a:gd name="T19" fmla="*/ 129 h 133"/>
                <a:gd name="T20" fmla="*/ 25 w 28"/>
                <a:gd name="T21" fmla="*/ 131 h 133"/>
                <a:gd name="T22" fmla="*/ 23 w 28"/>
                <a:gd name="T23" fmla="*/ 132 h 133"/>
                <a:gd name="T24" fmla="*/ 20 w 28"/>
                <a:gd name="T25" fmla="*/ 133 h 133"/>
                <a:gd name="T26" fmla="*/ 14 w 28"/>
                <a:gd name="T27" fmla="*/ 133 h 133"/>
                <a:gd name="T28" fmla="*/ 8 w 28"/>
                <a:gd name="T29" fmla="*/ 133 h 133"/>
                <a:gd name="T30" fmla="*/ 4 w 28"/>
                <a:gd name="T31" fmla="*/ 132 h 133"/>
                <a:gd name="T32" fmla="*/ 2 w 28"/>
                <a:gd name="T33" fmla="*/ 131 h 133"/>
                <a:gd name="T34" fmla="*/ 1 w 28"/>
                <a:gd name="T35" fmla="*/ 129 h 133"/>
                <a:gd name="T36" fmla="*/ 1 w 28"/>
                <a:gd name="T37" fmla="*/ 42 h 133"/>
                <a:gd name="T38" fmla="*/ 2 w 28"/>
                <a:gd name="T39" fmla="*/ 40 h 133"/>
                <a:gd name="T40" fmla="*/ 4 w 28"/>
                <a:gd name="T41" fmla="*/ 39 h 133"/>
                <a:gd name="T42" fmla="*/ 8 w 28"/>
                <a:gd name="T43" fmla="*/ 38 h 133"/>
                <a:gd name="T44" fmla="*/ 14 w 28"/>
                <a:gd name="T45" fmla="*/ 38 h 133"/>
                <a:gd name="T46" fmla="*/ 20 w 28"/>
                <a:gd name="T47" fmla="*/ 38 h 133"/>
                <a:gd name="T48" fmla="*/ 23 w 28"/>
                <a:gd name="T49" fmla="*/ 39 h 133"/>
                <a:gd name="T50" fmla="*/ 25 w 28"/>
                <a:gd name="T51" fmla="*/ 40 h 133"/>
                <a:gd name="T52" fmla="*/ 26 w 28"/>
                <a:gd name="T53" fmla="*/ 42 h 133"/>
                <a:gd name="T54" fmla="*/ 26 w 28"/>
                <a:gd name="T55"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133">
                  <a:moveTo>
                    <a:pt x="28" y="12"/>
                  </a:moveTo>
                  <a:cubicBezTo>
                    <a:pt x="28" y="17"/>
                    <a:pt x="27" y="21"/>
                    <a:pt x="25" y="22"/>
                  </a:cubicBezTo>
                  <a:cubicBezTo>
                    <a:pt x="23" y="24"/>
                    <a:pt x="19" y="25"/>
                    <a:pt x="14" y="25"/>
                  </a:cubicBezTo>
                  <a:cubicBezTo>
                    <a:pt x="8" y="25"/>
                    <a:pt x="4" y="24"/>
                    <a:pt x="2" y="23"/>
                  </a:cubicBezTo>
                  <a:cubicBezTo>
                    <a:pt x="0" y="21"/>
                    <a:pt x="0" y="17"/>
                    <a:pt x="0" y="13"/>
                  </a:cubicBezTo>
                  <a:cubicBezTo>
                    <a:pt x="0" y="8"/>
                    <a:pt x="1" y="4"/>
                    <a:pt x="3" y="2"/>
                  </a:cubicBezTo>
                  <a:cubicBezTo>
                    <a:pt x="5" y="1"/>
                    <a:pt x="8" y="0"/>
                    <a:pt x="14" y="0"/>
                  </a:cubicBezTo>
                  <a:cubicBezTo>
                    <a:pt x="19" y="0"/>
                    <a:pt x="23" y="0"/>
                    <a:pt x="25" y="2"/>
                  </a:cubicBezTo>
                  <a:cubicBezTo>
                    <a:pt x="27" y="4"/>
                    <a:pt x="28" y="7"/>
                    <a:pt x="28" y="12"/>
                  </a:cubicBezTo>
                  <a:close/>
                  <a:moveTo>
                    <a:pt x="26" y="129"/>
                  </a:moveTo>
                  <a:cubicBezTo>
                    <a:pt x="26" y="129"/>
                    <a:pt x="26" y="130"/>
                    <a:pt x="25" y="131"/>
                  </a:cubicBezTo>
                  <a:cubicBezTo>
                    <a:pt x="25" y="131"/>
                    <a:pt x="24" y="131"/>
                    <a:pt x="23" y="132"/>
                  </a:cubicBezTo>
                  <a:cubicBezTo>
                    <a:pt x="23" y="132"/>
                    <a:pt x="21" y="132"/>
                    <a:pt x="20" y="133"/>
                  </a:cubicBezTo>
                  <a:cubicBezTo>
                    <a:pt x="18" y="133"/>
                    <a:pt x="16" y="133"/>
                    <a:pt x="14" y="133"/>
                  </a:cubicBezTo>
                  <a:cubicBezTo>
                    <a:pt x="11" y="133"/>
                    <a:pt x="9" y="133"/>
                    <a:pt x="8" y="133"/>
                  </a:cubicBezTo>
                  <a:cubicBezTo>
                    <a:pt x="6" y="132"/>
                    <a:pt x="5" y="132"/>
                    <a:pt x="4" y="132"/>
                  </a:cubicBezTo>
                  <a:cubicBezTo>
                    <a:pt x="3" y="131"/>
                    <a:pt x="2" y="131"/>
                    <a:pt x="2" y="131"/>
                  </a:cubicBezTo>
                  <a:cubicBezTo>
                    <a:pt x="2" y="130"/>
                    <a:pt x="1" y="129"/>
                    <a:pt x="1" y="129"/>
                  </a:cubicBezTo>
                  <a:cubicBezTo>
                    <a:pt x="1" y="42"/>
                    <a:pt x="1" y="42"/>
                    <a:pt x="1" y="42"/>
                  </a:cubicBezTo>
                  <a:cubicBezTo>
                    <a:pt x="1" y="41"/>
                    <a:pt x="2" y="41"/>
                    <a:pt x="2" y="40"/>
                  </a:cubicBezTo>
                  <a:cubicBezTo>
                    <a:pt x="2" y="40"/>
                    <a:pt x="3" y="39"/>
                    <a:pt x="4" y="39"/>
                  </a:cubicBezTo>
                  <a:cubicBezTo>
                    <a:pt x="5" y="39"/>
                    <a:pt x="6" y="38"/>
                    <a:pt x="8" y="38"/>
                  </a:cubicBezTo>
                  <a:cubicBezTo>
                    <a:pt x="9" y="38"/>
                    <a:pt x="11" y="38"/>
                    <a:pt x="14" y="38"/>
                  </a:cubicBezTo>
                  <a:cubicBezTo>
                    <a:pt x="16" y="38"/>
                    <a:pt x="18" y="38"/>
                    <a:pt x="20" y="38"/>
                  </a:cubicBezTo>
                  <a:cubicBezTo>
                    <a:pt x="21" y="38"/>
                    <a:pt x="23" y="39"/>
                    <a:pt x="23" y="39"/>
                  </a:cubicBezTo>
                  <a:cubicBezTo>
                    <a:pt x="24" y="39"/>
                    <a:pt x="25" y="40"/>
                    <a:pt x="25" y="40"/>
                  </a:cubicBezTo>
                  <a:cubicBezTo>
                    <a:pt x="26" y="41"/>
                    <a:pt x="26" y="41"/>
                    <a:pt x="26" y="42"/>
                  </a:cubicBezTo>
                  <a:lnTo>
                    <a:pt x="26" y="129"/>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3" name="Freeform 8"/>
            <p:cNvSpPr>
              <a:spLocks noEditPoints="1"/>
            </p:cNvSpPr>
            <p:nvPr/>
          </p:nvSpPr>
          <p:spPr bwMode="auto">
            <a:xfrm>
              <a:off x="5813784" y="5879473"/>
              <a:ext cx="88618" cy="138155"/>
            </a:xfrm>
            <a:custGeom>
              <a:avLst/>
              <a:gdLst>
                <a:gd name="T0" fmla="*/ 88 w 88"/>
                <a:gd name="T1" fmla="*/ 132 h 137"/>
                <a:gd name="T2" fmla="*/ 87 w 88"/>
                <a:gd name="T3" fmla="*/ 134 h 137"/>
                <a:gd name="T4" fmla="*/ 85 w 88"/>
                <a:gd name="T5" fmla="*/ 135 h 137"/>
                <a:gd name="T6" fmla="*/ 82 w 88"/>
                <a:gd name="T7" fmla="*/ 136 h 137"/>
                <a:gd name="T8" fmla="*/ 77 w 88"/>
                <a:gd name="T9" fmla="*/ 136 h 137"/>
                <a:gd name="T10" fmla="*/ 72 w 88"/>
                <a:gd name="T11" fmla="*/ 136 h 137"/>
                <a:gd name="T12" fmla="*/ 69 w 88"/>
                <a:gd name="T13" fmla="*/ 135 h 137"/>
                <a:gd name="T14" fmla="*/ 67 w 88"/>
                <a:gd name="T15" fmla="*/ 134 h 137"/>
                <a:gd name="T16" fmla="*/ 67 w 88"/>
                <a:gd name="T17" fmla="*/ 132 h 137"/>
                <a:gd name="T18" fmla="*/ 67 w 88"/>
                <a:gd name="T19" fmla="*/ 122 h 137"/>
                <a:gd name="T20" fmla="*/ 52 w 88"/>
                <a:gd name="T21" fmla="*/ 133 h 137"/>
                <a:gd name="T22" fmla="*/ 36 w 88"/>
                <a:gd name="T23" fmla="*/ 137 h 137"/>
                <a:gd name="T24" fmla="*/ 19 w 88"/>
                <a:gd name="T25" fmla="*/ 134 h 137"/>
                <a:gd name="T26" fmla="*/ 8 w 88"/>
                <a:gd name="T27" fmla="*/ 123 h 137"/>
                <a:gd name="T28" fmla="*/ 2 w 88"/>
                <a:gd name="T29" fmla="*/ 108 h 137"/>
                <a:gd name="T30" fmla="*/ 0 w 88"/>
                <a:gd name="T31" fmla="*/ 89 h 137"/>
                <a:gd name="T32" fmla="*/ 2 w 88"/>
                <a:gd name="T33" fmla="*/ 69 h 137"/>
                <a:gd name="T34" fmla="*/ 9 w 88"/>
                <a:gd name="T35" fmla="*/ 53 h 137"/>
                <a:gd name="T36" fmla="*/ 21 w 88"/>
                <a:gd name="T37" fmla="*/ 43 h 137"/>
                <a:gd name="T38" fmla="*/ 38 w 88"/>
                <a:gd name="T39" fmla="*/ 39 h 137"/>
                <a:gd name="T40" fmla="*/ 51 w 88"/>
                <a:gd name="T41" fmla="*/ 42 h 137"/>
                <a:gd name="T42" fmla="*/ 63 w 88"/>
                <a:gd name="T43" fmla="*/ 51 h 137"/>
                <a:gd name="T44" fmla="*/ 63 w 88"/>
                <a:gd name="T45" fmla="*/ 4 h 137"/>
                <a:gd name="T46" fmla="*/ 64 w 88"/>
                <a:gd name="T47" fmla="*/ 2 h 137"/>
                <a:gd name="T48" fmla="*/ 66 w 88"/>
                <a:gd name="T49" fmla="*/ 1 h 137"/>
                <a:gd name="T50" fmla="*/ 69 w 88"/>
                <a:gd name="T51" fmla="*/ 0 h 137"/>
                <a:gd name="T52" fmla="*/ 75 w 88"/>
                <a:gd name="T53" fmla="*/ 0 h 137"/>
                <a:gd name="T54" fmla="*/ 81 w 88"/>
                <a:gd name="T55" fmla="*/ 0 h 137"/>
                <a:gd name="T56" fmla="*/ 85 w 88"/>
                <a:gd name="T57" fmla="*/ 1 h 137"/>
                <a:gd name="T58" fmla="*/ 87 w 88"/>
                <a:gd name="T59" fmla="*/ 2 h 137"/>
                <a:gd name="T60" fmla="*/ 88 w 88"/>
                <a:gd name="T61" fmla="*/ 4 h 137"/>
                <a:gd name="T62" fmla="*/ 88 w 88"/>
                <a:gd name="T63" fmla="*/ 132 h 137"/>
                <a:gd name="T64" fmla="*/ 63 w 88"/>
                <a:gd name="T65" fmla="*/ 74 h 137"/>
                <a:gd name="T66" fmla="*/ 53 w 88"/>
                <a:gd name="T67" fmla="*/ 63 h 137"/>
                <a:gd name="T68" fmla="*/ 43 w 88"/>
                <a:gd name="T69" fmla="*/ 60 h 137"/>
                <a:gd name="T70" fmla="*/ 34 w 88"/>
                <a:gd name="T71" fmla="*/ 62 h 137"/>
                <a:gd name="T72" fmla="*/ 29 w 88"/>
                <a:gd name="T73" fmla="*/ 69 h 137"/>
                <a:gd name="T74" fmla="*/ 26 w 88"/>
                <a:gd name="T75" fmla="*/ 78 h 137"/>
                <a:gd name="T76" fmla="*/ 25 w 88"/>
                <a:gd name="T77" fmla="*/ 88 h 137"/>
                <a:gd name="T78" fmla="*/ 26 w 88"/>
                <a:gd name="T79" fmla="*/ 98 h 137"/>
                <a:gd name="T80" fmla="*/ 28 w 88"/>
                <a:gd name="T81" fmla="*/ 108 h 137"/>
                <a:gd name="T82" fmla="*/ 34 w 88"/>
                <a:gd name="T83" fmla="*/ 114 h 137"/>
                <a:gd name="T84" fmla="*/ 42 w 88"/>
                <a:gd name="T85" fmla="*/ 117 h 137"/>
                <a:gd name="T86" fmla="*/ 47 w 88"/>
                <a:gd name="T87" fmla="*/ 116 h 137"/>
                <a:gd name="T88" fmla="*/ 52 w 88"/>
                <a:gd name="T89" fmla="*/ 113 h 137"/>
                <a:gd name="T90" fmla="*/ 57 w 88"/>
                <a:gd name="T91" fmla="*/ 109 h 137"/>
                <a:gd name="T92" fmla="*/ 63 w 88"/>
                <a:gd name="T93" fmla="*/ 103 h 137"/>
                <a:gd name="T94" fmla="*/ 63 w 88"/>
                <a:gd name="T95" fmla="*/ 7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137">
                  <a:moveTo>
                    <a:pt x="88" y="132"/>
                  </a:moveTo>
                  <a:cubicBezTo>
                    <a:pt x="88" y="133"/>
                    <a:pt x="87" y="133"/>
                    <a:pt x="87" y="134"/>
                  </a:cubicBezTo>
                  <a:cubicBezTo>
                    <a:pt x="87" y="134"/>
                    <a:pt x="86" y="135"/>
                    <a:pt x="85" y="135"/>
                  </a:cubicBezTo>
                  <a:cubicBezTo>
                    <a:pt x="85" y="135"/>
                    <a:pt x="84" y="135"/>
                    <a:pt x="82" y="136"/>
                  </a:cubicBezTo>
                  <a:cubicBezTo>
                    <a:pt x="81" y="136"/>
                    <a:pt x="79" y="136"/>
                    <a:pt x="77" y="136"/>
                  </a:cubicBezTo>
                  <a:cubicBezTo>
                    <a:pt x="75" y="136"/>
                    <a:pt x="73" y="136"/>
                    <a:pt x="72" y="136"/>
                  </a:cubicBezTo>
                  <a:cubicBezTo>
                    <a:pt x="71" y="135"/>
                    <a:pt x="70" y="135"/>
                    <a:pt x="69" y="135"/>
                  </a:cubicBezTo>
                  <a:cubicBezTo>
                    <a:pt x="68" y="135"/>
                    <a:pt x="68" y="134"/>
                    <a:pt x="67" y="134"/>
                  </a:cubicBezTo>
                  <a:cubicBezTo>
                    <a:pt x="67" y="133"/>
                    <a:pt x="67" y="133"/>
                    <a:pt x="67" y="132"/>
                  </a:cubicBezTo>
                  <a:cubicBezTo>
                    <a:pt x="67" y="122"/>
                    <a:pt x="67" y="122"/>
                    <a:pt x="67" y="122"/>
                  </a:cubicBezTo>
                  <a:cubicBezTo>
                    <a:pt x="62" y="127"/>
                    <a:pt x="57" y="131"/>
                    <a:pt x="52" y="133"/>
                  </a:cubicBezTo>
                  <a:cubicBezTo>
                    <a:pt x="48" y="136"/>
                    <a:pt x="42" y="137"/>
                    <a:pt x="36" y="137"/>
                  </a:cubicBezTo>
                  <a:cubicBezTo>
                    <a:pt x="29" y="137"/>
                    <a:pt x="24" y="136"/>
                    <a:pt x="19" y="134"/>
                  </a:cubicBezTo>
                  <a:cubicBezTo>
                    <a:pt x="15" y="131"/>
                    <a:pt x="11" y="128"/>
                    <a:pt x="8" y="123"/>
                  </a:cubicBezTo>
                  <a:cubicBezTo>
                    <a:pt x="5" y="119"/>
                    <a:pt x="3" y="114"/>
                    <a:pt x="2" y="108"/>
                  </a:cubicBezTo>
                  <a:cubicBezTo>
                    <a:pt x="0" y="102"/>
                    <a:pt x="0" y="96"/>
                    <a:pt x="0" y="89"/>
                  </a:cubicBezTo>
                  <a:cubicBezTo>
                    <a:pt x="0" y="82"/>
                    <a:pt x="0" y="75"/>
                    <a:pt x="2" y="69"/>
                  </a:cubicBezTo>
                  <a:cubicBezTo>
                    <a:pt x="4" y="62"/>
                    <a:pt x="6" y="57"/>
                    <a:pt x="9" y="53"/>
                  </a:cubicBezTo>
                  <a:cubicBezTo>
                    <a:pt x="13" y="48"/>
                    <a:pt x="17" y="45"/>
                    <a:pt x="21" y="43"/>
                  </a:cubicBezTo>
                  <a:cubicBezTo>
                    <a:pt x="26" y="40"/>
                    <a:pt x="32" y="39"/>
                    <a:pt x="38" y="39"/>
                  </a:cubicBezTo>
                  <a:cubicBezTo>
                    <a:pt x="43" y="39"/>
                    <a:pt x="47" y="40"/>
                    <a:pt x="51" y="42"/>
                  </a:cubicBezTo>
                  <a:cubicBezTo>
                    <a:pt x="55" y="44"/>
                    <a:pt x="59" y="47"/>
                    <a:pt x="63" y="51"/>
                  </a:cubicBezTo>
                  <a:cubicBezTo>
                    <a:pt x="63" y="4"/>
                    <a:pt x="63" y="4"/>
                    <a:pt x="63" y="4"/>
                  </a:cubicBezTo>
                  <a:cubicBezTo>
                    <a:pt x="63" y="3"/>
                    <a:pt x="63" y="2"/>
                    <a:pt x="64" y="2"/>
                  </a:cubicBezTo>
                  <a:cubicBezTo>
                    <a:pt x="64" y="1"/>
                    <a:pt x="65" y="1"/>
                    <a:pt x="66" y="1"/>
                  </a:cubicBezTo>
                  <a:cubicBezTo>
                    <a:pt x="66" y="0"/>
                    <a:pt x="68" y="0"/>
                    <a:pt x="69" y="0"/>
                  </a:cubicBezTo>
                  <a:cubicBezTo>
                    <a:pt x="71" y="0"/>
                    <a:pt x="73" y="0"/>
                    <a:pt x="75" y="0"/>
                  </a:cubicBezTo>
                  <a:cubicBezTo>
                    <a:pt x="78" y="0"/>
                    <a:pt x="80" y="0"/>
                    <a:pt x="81" y="0"/>
                  </a:cubicBezTo>
                  <a:cubicBezTo>
                    <a:pt x="83" y="0"/>
                    <a:pt x="84" y="0"/>
                    <a:pt x="85" y="1"/>
                  </a:cubicBezTo>
                  <a:cubicBezTo>
                    <a:pt x="86" y="1"/>
                    <a:pt x="87" y="1"/>
                    <a:pt x="87" y="2"/>
                  </a:cubicBezTo>
                  <a:cubicBezTo>
                    <a:pt x="87" y="2"/>
                    <a:pt x="88" y="3"/>
                    <a:pt x="88" y="4"/>
                  </a:cubicBezTo>
                  <a:lnTo>
                    <a:pt x="88" y="132"/>
                  </a:lnTo>
                  <a:close/>
                  <a:moveTo>
                    <a:pt x="63" y="74"/>
                  </a:moveTo>
                  <a:cubicBezTo>
                    <a:pt x="59" y="69"/>
                    <a:pt x="56" y="66"/>
                    <a:pt x="53" y="63"/>
                  </a:cubicBezTo>
                  <a:cubicBezTo>
                    <a:pt x="50" y="61"/>
                    <a:pt x="46" y="60"/>
                    <a:pt x="43" y="60"/>
                  </a:cubicBezTo>
                  <a:cubicBezTo>
                    <a:pt x="40" y="60"/>
                    <a:pt x="37" y="61"/>
                    <a:pt x="34" y="62"/>
                  </a:cubicBezTo>
                  <a:cubicBezTo>
                    <a:pt x="32" y="64"/>
                    <a:pt x="30" y="66"/>
                    <a:pt x="29" y="69"/>
                  </a:cubicBezTo>
                  <a:cubicBezTo>
                    <a:pt x="27" y="71"/>
                    <a:pt x="26" y="74"/>
                    <a:pt x="26" y="78"/>
                  </a:cubicBezTo>
                  <a:cubicBezTo>
                    <a:pt x="25" y="81"/>
                    <a:pt x="25" y="84"/>
                    <a:pt x="25" y="88"/>
                  </a:cubicBezTo>
                  <a:cubicBezTo>
                    <a:pt x="25" y="91"/>
                    <a:pt x="25" y="95"/>
                    <a:pt x="26" y="98"/>
                  </a:cubicBezTo>
                  <a:cubicBezTo>
                    <a:pt x="26" y="102"/>
                    <a:pt x="27" y="105"/>
                    <a:pt x="28" y="108"/>
                  </a:cubicBezTo>
                  <a:cubicBezTo>
                    <a:pt x="30" y="110"/>
                    <a:pt x="32" y="113"/>
                    <a:pt x="34" y="114"/>
                  </a:cubicBezTo>
                  <a:cubicBezTo>
                    <a:pt x="36" y="116"/>
                    <a:pt x="39" y="117"/>
                    <a:pt x="42" y="117"/>
                  </a:cubicBezTo>
                  <a:cubicBezTo>
                    <a:pt x="44" y="117"/>
                    <a:pt x="46" y="116"/>
                    <a:pt x="47" y="116"/>
                  </a:cubicBezTo>
                  <a:cubicBezTo>
                    <a:pt x="49" y="115"/>
                    <a:pt x="50" y="115"/>
                    <a:pt x="52" y="113"/>
                  </a:cubicBezTo>
                  <a:cubicBezTo>
                    <a:pt x="54" y="112"/>
                    <a:pt x="55" y="111"/>
                    <a:pt x="57" y="109"/>
                  </a:cubicBezTo>
                  <a:cubicBezTo>
                    <a:pt x="59" y="107"/>
                    <a:pt x="61" y="105"/>
                    <a:pt x="63" y="103"/>
                  </a:cubicBezTo>
                  <a:lnTo>
                    <a:pt x="63" y="74"/>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4" name="Freeform 9"/>
            <p:cNvSpPr>
              <a:spLocks noEditPoints="1"/>
            </p:cNvSpPr>
            <p:nvPr/>
          </p:nvSpPr>
          <p:spPr bwMode="auto">
            <a:xfrm>
              <a:off x="5916644" y="5919832"/>
              <a:ext cx="88618" cy="97795"/>
            </a:xfrm>
            <a:custGeom>
              <a:avLst/>
              <a:gdLst>
                <a:gd name="T0" fmla="*/ 86 w 86"/>
                <a:gd name="T1" fmla="*/ 47 h 98"/>
                <a:gd name="T2" fmla="*/ 84 w 86"/>
                <a:gd name="T3" fmla="*/ 53 h 98"/>
                <a:gd name="T4" fmla="*/ 78 w 86"/>
                <a:gd name="T5" fmla="*/ 56 h 98"/>
                <a:gd name="T6" fmla="*/ 25 w 86"/>
                <a:gd name="T7" fmla="*/ 56 h 98"/>
                <a:gd name="T8" fmla="*/ 27 w 86"/>
                <a:gd name="T9" fmla="*/ 66 h 98"/>
                <a:gd name="T10" fmla="*/ 31 w 86"/>
                <a:gd name="T11" fmla="*/ 73 h 98"/>
                <a:gd name="T12" fmla="*/ 38 w 86"/>
                <a:gd name="T13" fmla="*/ 78 h 98"/>
                <a:gd name="T14" fmla="*/ 49 w 86"/>
                <a:gd name="T15" fmla="*/ 80 h 98"/>
                <a:gd name="T16" fmla="*/ 61 w 86"/>
                <a:gd name="T17" fmla="*/ 79 h 98"/>
                <a:gd name="T18" fmla="*/ 69 w 86"/>
                <a:gd name="T19" fmla="*/ 77 h 98"/>
                <a:gd name="T20" fmla="*/ 75 w 86"/>
                <a:gd name="T21" fmla="*/ 75 h 98"/>
                <a:gd name="T22" fmla="*/ 79 w 86"/>
                <a:gd name="T23" fmla="*/ 74 h 98"/>
                <a:gd name="T24" fmla="*/ 80 w 86"/>
                <a:gd name="T25" fmla="*/ 74 h 98"/>
                <a:gd name="T26" fmla="*/ 81 w 86"/>
                <a:gd name="T27" fmla="*/ 75 h 98"/>
                <a:gd name="T28" fmla="*/ 82 w 86"/>
                <a:gd name="T29" fmla="*/ 78 h 98"/>
                <a:gd name="T30" fmla="*/ 82 w 86"/>
                <a:gd name="T31" fmla="*/ 82 h 98"/>
                <a:gd name="T32" fmla="*/ 82 w 86"/>
                <a:gd name="T33" fmla="*/ 86 h 98"/>
                <a:gd name="T34" fmla="*/ 81 w 86"/>
                <a:gd name="T35" fmla="*/ 88 h 98"/>
                <a:gd name="T36" fmla="*/ 81 w 86"/>
                <a:gd name="T37" fmla="*/ 90 h 98"/>
                <a:gd name="T38" fmla="*/ 80 w 86"/>
                <a:gd name="T39" fmla="*/ 91 h 98"/>
                <a:gd name="T40" fmla="*/ 76 w 86"/>
                <a:gd name="T41" fmla="*/ 93 h 98"/>
                <a:gd name="T42" fmla="*/ 69 w 86"/>
                <a:gd name="T43" fmla="*/ 96 h 98"/>
                <a:gd name="T44" fmla="*/ 59 w 86"/>
                <a:gd name="T45" fmla="*/ 98 h 98"/>
                <a:gd name="T46" fmla="*/ 47 w 86"/>
                <a:gd name="T47" fmla="*/ 98 h 98"/>
                <a:gd name="T48" fmla="*/ 26 w 86"/>
                <a:gd name="T49" fmla="*/ 95 h 98"/>
                <a:gd name="T50" fmla="*/ 12 w 86"/>
                <a:gd name="T51" fmla="*/ 87 h 98"/>
                <a:gd name="T52" fmla="*/ 3 w 86"/>
                <a:gd name="T53" fmla="*/ 72 h 98"/>
                <a:gd name="T54" fmla="*/ 0 w 86"/>
                <a:gd name="T55" fmla="*/ 50 h 98"/>
                <a:gd name="T56" fmla="*/ 3 w 86"/>
                <a:gd name="T57" fmla="*/ 29 h 98"/>
                <a:gd name="T58" fmla="*/ 12 w 86"/>
                <a:gd name="T59" fmla="*/ 13 h 98"/>
                <a:gd name="T60" fmla="*/ 26 w 86"/>
                <a:gd name="T61" fmla="*/ 4 h 98"/>
                <a:gd name="T62" fmla="*/ 45 w 86"/>
                <a:gd name="T63" fmla="*/ 0 h 98"/>
                <a:gd name="T64" fmla="*/ 63 w 86"/>
                <a:gd name="T65" fmla="*/ 3 h 98"/>
                <a:gd name="T66" fmla="*/ 76 w 86"/>
                <a:gd name="T67" fmla="*/ 12 h 98"/>
                <a:gd name="T68" fmla="*/ 84 w 86"/>
                <a:gd name="T69" fmla="*/ 26 h 98"/>
                <a:gd name="T70" fmla="*/ 86 w 86"/>
                <a:gd name="T71" fmla="*/ 43 h 98"/>
                <a:gd name="T72" fmla="*/ 86 w 86"/>
                <a:gd name="T73" fmla="*/ 47 h 98"/>
                <a:gd name="T74" fmla="*/ 62 w 86"/>
                <a:gd name="T75" fmla="*/ 40 h 98"/>
                <a:gd name="T76" fmla="*/ 58 w 86"/>
                <a:gd name="T77" fmla="*/ 23 h 98"/>
                <a:gd name="T78" fmla="*/ 44 w 86"/>
                <a:gd name="T79" fmla="*/ 18 h 98"/>
                <a:gd name="T80" fmla="*/ 36 w 86"/>
                <a:gd name="T81" fmla="*/ 19 h 98"/>
                <a:gd name="T82" fmla="*/ 30 w 86"/>
                <a:gd name="T83" fmla="*/ 24 h 98"/>
                <a:gd name="T84" fmla="*/ 27 w 86"/>
                <a:gd name="T85" fmla="*/ 31 h 98"/>
                <a:gd name="T86" fmla="*/ 25 w 86"/>
                <a:gd name="T87" fmla="*/ 40 h 98"/>
                <a:gd name="T88" fmla="*/ 62 w 86"/>
                <a:gd name="T89" fmla="*/ 4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6" h="98">
                  <a:moveTo>
                    <a:pt x="86" y="47"/>
                  </a:moveTo>
                  <a:cubicBezTo>
                    <a:pt x="86" y="50"/>
                    <a:pt x="85" y="52"/>
                    <a:pt x="84" y="53"/>
                  </a:cubicBezTo>
                  <a:cubicBezTo>
                    <a:pt x="83" y="55"/>
                    <a:pt x="81" y="56"/>
                    <a:pt x="78" y="56"/>
                  </a:cubicBezTo>
                  <a:cubicBezTo>
                    <a:pt x="25" y="56"/>
                    <a:pt x="25" y="56"/>
                    <a:pt x="25" y="56"/>
                  </a:cubicBezTo>
                  <a:cubicBezTo>
                    <a:pt x="25" y="59"/>
                    <a:pt x="26" y="63"/>
                    <a:pt x="27" y="66"/>
                  </a:cubicBezTo>
                  <a:cubicBezTo>
                    <a:pt x="27" y="69"/>
                    <a:pt x="29" y="71"/>
                    <a:pt x="31" y="73"/>
                  </a:cubicBezTo>
                  <a:cubicBezTo>
                    <a:pt x="33" y="75"/>
                    <a:pt x="35" y="77"/>
                    <a:pt x="38" y="78"/>
                  </a:cubicBezTo>
                  <a:cubicBezTo>
                    <a:pt x="41" y="79"/>
                    <a:pt x="45" y="80"/>
                    <a:pt x="49" y="80"/>
                  </a:cubicBezTo>
                  <a:cubicBezTo>
                    <a:pt x="53" y="80"/>
                    <a:pt x="57" y="80"/>
                    <a:pt x="61" y="79"/>
                  </a:cubicBezTo>
                  <a:cubicBezTo>
                    <a:pt x="64" y="78"/>
                    <a:pt x="67" y="78"/>
                    <a:pt x="69" y="77"/>
                  </a:cubicBezTo>
                  <a:cubicBezTo>
                    <a:pt x="71" y="76"/>
                    <a:pt x="73" y="75"/>
                    <a:pt x="75" y="75"/>
                  </a:cubicBezTo>
                  <a:cubicBezTo>
                    <a:pt x="76" y="74"/>
                    <a:pt x="78" y="74"/>
                    <a:pt x="79" y="74"/>
                  </a:cubicBezTo>
                  <a:cubicBezTo>
                    <a:pt x="79" y="74"/>
                    <a:pt x="80" y="74"/>
                    <a:pt x="80" y="74"/>
                  </a:cubicBezTo>
                  <a:cubicBezTo>
                    <a:pt x="81" y="74"/>
                    <a:pt x="81" y="75"/>
                    <a:pt x="81" y="75"/>
                  </a:cubicBezTo>
                  <a:cubicBezTo>
                    <a:pt x="81" y="76"/>
                    <a:pt x="82" y="77"/>
                    <a:pt x="82" y="78"/>
                  </a:cubicBezTo>
                  <a:cubicBezTo>
                    <a:pt x="82" y="79"/>
                    <a:pt x="82" y="80"/>
                    <a:pt x="82" y="82"/>
                  </a:cubicBezTo>
                  <a:cubicBezTo>
                    <a:pt x="82" y="83"/>
                    <a:pt x="82" y="85"/>
                    <a:pt x="82" y="86"/>
                  </a:cubicBezTo>
                  <a:cubicBezTo>
                    <a:pt x="82" y="87"/>
                    <a:pt x="82" y="88"/>
                    <a:pt x="81" y="88"/>
                  </a:cubicBezTo>
                  <a:cubicBezTo>
                    <a:pt x="81" y="89"/>
                    <a:pt x="81" y="90"/>
                    <a:pt x="81" y="90"/>
                  </a:cubicBezTo>
                  <a:cubicBezTo>
                    <a:pt x="81" y="91"/>
                    <a:pt x="80" y="91"/>
                    <a:pt x="80" y="91"/>
                  </a:cubicBezTo>
                  <a:cubicBezTo>
                    <a:pt x="79" y="92"/>
                    <a:pt x="78" y="93"/>
                    <a:pt x="76" y="93"/>
                  </a:cubicBezTo>
                  <a:cubicBezTo>
                    <a:pt x="74" y="94"/>
                    <a:pt x="72" y="95"/>
                    <a:pt x="69" y="96"/>
                  </a:cubicBezTo>
                  <a:cubicBezTo>
                    <a:pt x="66" y="96"/>
                    <a:pt x="63" y="97"/>
                    <a:pt x="59" y="98"/>
                  </a:cubicBezTo>
                  <a:cubicBezTo>
                    <a:pt x="55" y="98"/>
                    <a:pt x="51" y="98"/>
                    <a:pt x="47" y="98"/>
                  </a:cubicBezTo>
                  <a:cubicBezTo>
                    <a:pt x="39" y="98"/>
                    <a:pt x="32" y="97"/>
                    <a:pt x="26" y="95"/>
                  </a:cubicBezTo>
                  <a:cubicBezTo>
                    <a:pt x="21" y="94"/>
                    <a:pt x="16" y="91"/>
                    <a:pt x="12" y="87"/>
                  </a:cubicBezTo>
                  <a:cubicBezTo>
                    <a:pt x="8" y="83"/>
                    <a:pt x="5" y="78"/>
                    <a:pt x="3" y="72"/>
                  </a:cubicBezTo>
                  <a:cubicBezTo>
                    <a:pt x="1" y="65"/>
                    <a:pt x="0" y="58"/>
                    <a:pt x="0" y="50"/>
                  </a:cubicBezTo>
                  <a:cubicBezTo>
                    <a:pt x="0" y="43"/>
                    <a:pt x="1" y="36"/>
                    <a:pt x="3" y="29"/>
                  </a:cubicBezTo>
                  <a:cubicBezTo>
                    <a:pt x="5" y="23"/>
                    <a:pt x="8" y="18"/>
                    <a:pt x="12" y="13"/>
                  </a:cubicBezTo>
                  <a:cubicBezTo>
                    <a:pt x="16" y="9"/>
                    <a:pt x="21" y="6"/>
                    <a:pt x="26" y="4"/>
                  </a:cubicBezTo>
                  <a:cubicBezTo>
                    <a:pt x="32" y="1"/>
                    <a:pt x="38" y="0"/>
                    <a:pt x="45" y="0"/>
                  </a:cubicBezTo>
                  <a:cubicBezTo>
                    <a:pt x="52" y="0"/>
                    <a:pt x="58" y="1"/>
                    <a:pt x="63" y="3"/>
                  </a:cubicBezTo>
                  <a:cubicBezTo>
                    <a:pt x="69" y="6"/>
                    <a:pt x="73" y="9"/>
                    <a:pt x="76" y="12"/>
                  </a:cubicBezTo>
                  <a:cubicBezTo>
                    <a:pt x="80" y="16"/>
                    <a:pt x="82" y="21"/>
                    <a:pt x="84" y="26"/>
                  </a:cubicBezTo>
                  <a:cubicBezTo>
                    <a:pt x="85" y="31"/>
                    <a:pt x="86" y="37"/>
                    <a:pt x="86" y="43"/>
                  </a:cubicBezTo>
                  <a:lnTo>
                    <a:pt x="86" y="47"/>
                  </a:lnTo>
                  <a:close/>
                  <a:moveTo>
                    <a:pt x="62" y="40"/>
                  </a:moveTo>
                  <a:cubicBezTo>
                    <a:pt x="62" y="33"/>
                    <a:pt x="61" y="27"/>
                    <a:pt x="58" y="23"/>
                  </a:cubicBezTo>
                  <a:cubicBezTo>
                    <a:pt x="55" y="20"/>
                    <a:pt x="50" y="18"/>
                    <a:pt x="44" y="18"/>
                  </a:cubicBezTo>
                  <a:cubicBezTo>
                    <a:pt x="41" y="18"/>
                    <a:pt x="38" y="18"/>
                    <a:pt x="36" y="19"/>
                  </a:cubicBezTo>
                  <a:cubicBezTo>
                    <a:pt x="34" y="20"/>
                    <a:pt x="32" y="22"/>
                    <a:pt x="30" y="24"/>
                  </a:cubicBezTo>
                  <a:cubicBezTo>
                    <a:pt x="29" y="26"/>
                    <a:pt x="27" y="28"/>
                    <a:pt x="27" y="31"/>
                  </a:cubicBezTo>
                  <a:cubicBezTo>
                    <a:pt x="26" y="34"/>
                    <a:pt x="25" y="37"/>
                    <a:pt x="25" y="40"/>
                  </a:cubicBezTo>
                  <a:lnTo>
                    <a:pt x="62"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5" name="Freeform 10"/>
            <p:cNvSpPr>
              <a:spLocks/>
            </p:cNvSpPr>
            <p:nvPr/>
          </p:nvSpPr>
          <p:spPr bwMode="auto">
            <a:xfrm>
              <a:off x="6063814" y="5888786"/>
              <a:ext cx="134510" cy="128841"/>
            </a:xfrm>
            <a:custGeom>
              <a:avLst/>
              <a:gdLst>
                <a:gd name="T0" fmla="*/ 132 w 132"/>
                <a:gd name="T1" fmla="*/ 124 h 127"/>
                <a:gd name="T2" fmla="*/ 132 w 132"/>
                <a:gd name="T3" fmla="*/ 125 h 127"/>
                <a:gd name="T4" fmla="*/ 131 w 132"/>
                <a:gd name="T5" fmla="*/ 126 h 127"/>
                <a:gd name="T6" fmla="*/ 129 w 132"/>
                <a:gd name="T7" fmla="*/ 127 h 127"/>
                <a:gd name="T8" fmla="*/ 126 w 132"/>
                <a:gd name="T9" fmla="*/ 127 h 127"/>
                <a:gd name="T10" fmla="*/ 123 w 132"/>
                <a:gd name="T11" fmla="*/ 127 h 127"/>
                <a:gd name="T12" fmla="*/ 121 w 132"/>
                <a:gd name="T13" fmla="*/ 126 h 127"/>
                <a:gd name="T14" fmla="*/ 120 w 132"/>
                <a:gd name="T15" fmla="*/ 125 h 127"/>
                <a:gd name="T16" fmla="*/ 120 w 132"/>
                <a:gd name="T17" fmla="*/ 124 h 127"/>
                <a:gd name="T18" fmla="*/ 120 w 132"/>
                <a:gd name="T19" fmla="*/ 10 h 127"/>
                <a:gd name="T20" fmla="*/ 120 w 132"/>
                <a:gd name="T21" fmla="*/ 10 h 127"/>
                <a:gd name="T22" fmla="*/ 70 w 132"/>
                <a:gd name="T23" fmla="*/ 125 h 127"/>
                <a:gd name="T24" fmla="*/ 70 w 132"/>
                <a:gd name="T25" fmla="*/ 126 h 127"/>
                <a:gd name="T26" fmla="*/ 68 w 132"/>
                <a:gd name="T27" fmla="*/ 126 h 127"/>
                <a:gd name="T28" fmla="*/ 67 w 132"/>
                <a:gd name="T29" fmla="*/ 127 h 127"/>
                <a:gd name="T30" fmla="*/ 65 w 132"/>
                <a:gd name="T31" fmla="*/ 127 h 127"/>
                <a:gd name="T32" fmla="*/ 62 w 132"/>
                <a:gd name="T33" fmla="*/ 127 h 127"/>
                <a:gd name="T34" fmla="*/ 61 w 132"/>
                <a:gd name="T35" fmla="*/ 126 h 127"/>
                <a:gd name="T36" fmla="*/ 60 w 132"/>
                <a:gd name="T37" fmla="*/ 126 h 127"/>
                <a:gd name="T38" fmla="*/ 59 w 132"/>
                <a:gd name="T39" fmla="*/ 125 h 127"/>
                <a:gd name="T40" fmla="*/ 12 w 132"/>
                <a:gd name="T41" fmla="*/ 10 h 127"/>
                <a:gd name="T42" fmla="*/ 12 w 132"/>
                <a:gd name="T43" fmla="*/ 10 h 127"/>
                <a:gd name="T44" fmla="*/ 12 w 132"/>
                <a:gd name="T45" fmla="*/ 124 h 127"/>
                <a:gd name="T46" fmla="*/ 11 w 132"/>
                <a:gd name="T47" fmla="*/ 125 h 127"/>
                <a:gd name="T48" fmla="*/ 10 w 132"/>
                <a:gd name="T49" fmla="*/ 126 h 127"/>
                <a:gd name="T50" fmla="*/ 8 w 132"/>
                <a:gd name="T51" fmla="*/ 127 h 127"/>
                <a:gd name="T52" fmla="*/ 5 w 132"/>
                <a:gd name="T53" fmla="*/ 127 h 127"/>
                <a:gd name="T54" fmla="*/ 3 w 132"/>
                <a:gd name="T55" fmla="*/ 127 h 127"/>
                <a:gd name="T56" fmla="*/ 1 w 132"/>
                <a:gd name="T57" fmla="*/ 126 h 127"/>
                <a:gd name="T58" fmla="*/ 0 w 132"/>
                <a:gd name="T59" fmla="*/ 125 h 127"/>
                <a:gd name="T60" fmla="*/ 0 w 132"/>
                <a:gd name="T61" fmla="*/ 124 h 127"/>
                <a:gd name="T62" fmla="*/ 0 w 132"/>
                <a:gd name="T63" fmla="*/ 6 h 127"/>
                <a:gd name="T64" fmla="*/ 2 w 132"/>
                <a:gd name="T65" fmla="*/ 1 h 127"/>
                <a:gd name="T66" fmla="*/ 5 w 132"/>
                <a:gd name="T67" fmla="*/ 0 h 127"/>
                <a:gd name="T68" fmla="*/ 12 w 132"/>
                <a:gd name="T69" fmla="*/ 0 h 127"/>
                <a:gd name="T70" fmla="*/ 16 w 132"/>
                <a:gd name="T71" fmla="*/ 0 h 127"/>
                <a:gd name="T72" fmla="*/ 19 w 132"/>
                <a:gd name="T73" fmla="*/ 2 h 127"/>
                <a:gd name="T74" fmla="*/ 22 w 132"/>
                <a:gd name="T75" fmla="*/ 4 h 127"/>
                <a:gd name="T76" fmla="*/ 23 w 132"/>
                <a:gd name="T77" fmla="*/ 8 h 127"/>
                <a:gd name="T78" fmla="*/ 65 w 132"/>
                <a:gd name="T79" fmla="*/ 108 h 127"/>
                <a:gd name="T80" fmla="*/ 66 w 132"/>
                <a:gd name="T81" fmla="*/ 108 h 127"/>
                <a:gd name="T82" fmla="*/ 109 w 132"/>
                <a:gd name="T83" fmla="*/ 8 h 127"/>
                <a:gd name="T84" fmla="*/ 111 w 132"/>
                <a:gd name="T85" fmla="*/ 4 h 127"/>
                <a:gd name="T86" fmla="*/ 114 w 132"/>
                <a:gd name="T87" fmla="*/ 2 h 127"/>
                <a:gd name="T88" fmla="*/ 116 w 132"/>
                <a:gd name="T89" fmla="*/ 0 h 127"/>
                <a:gd name="T90" fmla="*/ 120 w 132"/>
                <a:gd name="T91" fmla="*/ 0 h 127"/>
                <a:gd name="T92" fmla="*/ 127 w 132"/>
                <a:gd name="T93" fmla="*/ 0 h 127"/>
                <a:gd name="T94" fmla="*/ 129 w 132"/>
                <a:gd name="T95" fmla="*/ 0 h 127"/>
                <a:gd name="T96" fmla="*/ 130 w 132"/>
                <a:gd name="T97" fmla="*/ 1 h 127"/>
                <a:gd name="T98" fmla="*/ 132 w 132"/>
                <a:gd name="T99" fmla="*/ 3 h 127"/>
                <a:gd name="T100" fmla="*/ 132 w 132"/>
                <a:gd name="T101" fmla="*/ 6 h 127"/>
                <a:gd name="T102" fmla="*/ 132 w 132"/>
                <a:gd name="T103" fmla="*/ 12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2" h="127">
                  <a:moveTo>
                    <a:pt x="132" y="124"/>
                  </a:moveTo>
                  <a:cubicBezTo>
                    <a:pt x="132" y="125"/>
                    <a:pt x="132" y="125"/>
                    <a:pt x="132" y="125"/>
                  </a:cubicBezTo>
                  <a:cubicBezTo>
                    <a:pt x="132" y="126"/>
                    <a:pt x="131" y="126"/>
                    <a:pt x="131" y="126"/>
                  </a:cubicBezTo>
                  <a:cubicBezTo>
                    <a:pt x="130" y="126"/>
                    <a:pt x="130" y="126"/>
                    <a:pt x="129" y="127"/>
                  </a:cubicBezTo>
                  <a:cubicBezTo>
                    <a:pt x="128" y="127"/>
                    <a:pt x="127" y="127"/>
                    <a:pt x="126" y="127"/>
                  </a:cubicBezTo>
                  <a:cubicBezTo>
                    <a:pt x="125" y="127"/>
                    <a:pt x="124" y="127"/>
                    <a:pt x="123" y="127"/>
                  </a:cubicBezTo>
                  <a:cubicBezTo>
                    <a:pt x="123" y="126"/>
                    <a:pt x="122" y="126"/>
                    <a:pt x="121" y="126"/>
                  </a:cubicBezTo>
                  <a:cubicBezTo>
                    <a:pt x="121" y="126"/>
                    <a:pt x="121" y="126"/>
                    <a:pt x="120" y="125"/>
                  </a:cubicBezTo>
                  <a:cubicBezTo>
                    <a:pt x="120" y="125"/>
                    <a:pt x="120" y="125"/>
                    <a:pt x="120" y="124"/>
                  </a:cubicBezTo>
                  <a:cubicBezTo>
                    <a:pt x="120" y="10"/>
                    <a:pt x="120" y="10"/>
                    <a:pt x="120" y="10"/>
                  </a:cubicBezTo>
                  <a:cubicBezTo>
                    <a:pt x="120" y="10"/>
                    <a:pt x="120" y="10"/>
                    <a:pt x="120" y="10"/>
                  </a:cubicBezTo>
                  <a:cubicBezTo>
                    <a:pt x="70" y="125"/>
                    <a:pt x="70" y="125"/>
                    <a:pt x="70" y="125"/>
                  </a:cubicBezTo>
                  <a:cubicBezTo>
                    <a:pt x="70" y="125"/>
                    <a:pt x="70" y="125"/>
                    <a:pt x="70" y="126"/>
                  </a:cubicBezTo>
                  <a:cubicBezTo>
                    <a:pt x="69" y="126"/>
                    <a:pt x="69" y="126"/>
                    <a:pt x="68" y="126"/>
                  </a:cubicBezTo>
                  <a:cubicBezTo>
                    <a:pt x="68" y="126"/>
                    <a:pt x="67" y="127"/>
                    <a:pt x="67" y="127"/>
                  </a:cubicBezTo>
                  <a:cubicBezTo>
                    <a:pt x="66" y="127"/>
                    <a:pt x="66" y="127"/>
                    <a:pt x="65" y="127"/>
                  </a:cubicBezTo>
                  <a:cubicBezTo>
                    <a:pt x="64" y="127"/>
                    <a:pt x="63" y="127"/>
                    <a:pt x="62" y="127"/>
                  </a:cubicBezTo>
                  <a:cubicBezTo>
                    <a:pt x="62" y="127"/>
                    <a:pt x="61" y="126"/>
                    <a:pt x="61" y="126"/>
                  </a:cubicBezTo>
                  <a:cubicBezTo>
                    <a:pt x="60" y="126"/>
                    <a:pt x="60" y="126"/>
                    <a:pt x="60" y="126"/>
                  </a:cubicBezTo>
                  <a:cubicBezTo>
                    <a:pt x="59" y="125"/>
                    <a:pt x="59" y="125"/>
                    <a:pt x="59" y="125"/>
                  </a:cubicBezTo>
                  <a:cubicBezTo>
                    <a:pt x="12" y="10"/>
                    <a:pt x="12" y="10"/>
                    <a:pt x="12" y="10"/>
                  </a:cubicBezTo>
                  <a:cubicBezTo>
                    <a:pt x="12" y="10"/>
                    <a:pt x="12" y="10"/>
                    <a:pt x="12" y="10"/>
                  </a:cubicBezTo>
                  <a:cubicBezTo>
                    <a:pt x="12" y="124"/>
                    <a:pt x="12" y="124"/>
                    <a:pt x="12" y="124"/>
                  </a:cubicBezTo>
                  <a:cubicBezTo>
                    <a:pt x="12" y="125"/>
                    <a:pt x="12" y="125"/>
                    <a:pt x="11" y="125"/>
                  </a:cubicBezTo>
                  <a:cubicBezTo>
                    <a:pt x="11" y="126"/>
                    <a:pt x="11" y="126"/>
                    <a:pt x="10" y="126"/>
                  </a:cubicBezTo>
                  <a:cubicBezTo>
                    <a:pt x="10" y="126"/>
                    <a:pt x="9" y="126"/>
                    <a:pt x="8" y="127"/>
                  </a:cubicBezTo>
                  <a:cubicBezTo>
                    <a:pt x="8" y="127"/>
                    <a:pt x="7" y="127"/>
                    <a:pt x="5" y="127"/>
                  </a:cubicBezTo>
                  <a:cubicBezTo>
                    <a:pt x="4" y="127"/>
                    <a:pt x="3" y="127"/>
                    <a:pt x="3" y="127"/>
                  </a:cubicBezTo>
                  <a:cubicBezTo>
                    <a:pt x="2" y="126"/>
                    <a:pt x="1" y="126"/>
                    <a:pt x="1" y="126"/>
                  </a:cubicBezTo>
                  <a:cubicBezTo>
                    <a:pt x="0" y="126"/>
                    <a:pt x="0" y="126"/>
                    <a:pt x="0" y="125"/>
                  </a:cubicBezTo>
                  <a:cubicBezTo>
                    <a:pt x="0" y="125"/>
                    <a:pt x="0" y="125"/>
                    <a:pt x="0" y="124"/>
                  </a:cubicBezTo>
                  <a:cubicBezTo>
                    <a:pt x="0" y="6"/>
                    <a:pt x="0" y="6"/>
                    <a:pt x="0" y="6"/>
                  </a:cubicBezTo>
                  <a:cubicBezTo>
                    <a:pt x="0" y="4"/>
                    <a:pt x="0" y="2"/>
                    <a:pt x="2" y="1"/>
                  </a:cubicBezTo>
                  <a:cubicBezTo>
                    <a:pt x="3" y="0"/>
                    <a:pt x="4" y="0"/>
                    <a:pt x="5" y="0"/>
                  </a:cubicBezTo>
                  <a:cubicBezTo>
                    <a:pt x="12" y="0"/>
                    <a:pt x="12" y="0"/>
                    <a:pt x="12" y="0"/>
                  </a:cubicBezTo>
                  <a:cubicBezTo>
                    <a:pt x="13" y="0"/>
                    <a:pt x="15" y="0"/>
                    <a:pt x="16" y="0"/>
                  </a:cubicBezTo>
                  <a:cubicBezTo>
                    <a:pt x="17" y="1"/>
                    <a:pt x="18" y="1"/>
                    <a:pt x="19" y="2"/>
                  </a:cubicBezTo>
                  <a:cubicBezTo>
                    <a:pt x="20" y="3"/>
                    <a:pt x="21" y="3"/>
                    <a:pt x="22" y="4"/>
                  </a:cubicBezTo>
                  <a:cubicBezTo>
                    <a:pt x="22" y="5"/>
                    <a:pt x="23" y="6"/>
                    <a:pt x="23" y="8"/>
                  </a:cubicBezTo>
                  <a:cubicBezTo>
                    <a:pt x="65" y="108"/>
                    <a:pt x="65" y="108"/>
                    <a:pt x="65" y="108"/>
                  </a:cubicBezTo>
                  <a:cubicBezTo>
                    <a:pt x="66" y="108"/>
                    <a:pt x="66" y="108"/>
                    <a:pt x="66" y="108"/>
                  </a:cubicBezTo>
                  <a:cubicBezTo>
                    <a:pt x="109" y="8"/>
                    <a:pt x="109" y="8"/>
                    <a:pt x="109" y="8"/>
                  </a:cubicBezTo>
                  <a:cubicBezTo>
                    <a:pt x="110" y="7"/>
                    <a:pt x="111" y="5"/>
                    <a:pt x="111" y="4"/>
                  </a:cubicBezTo>
                  <a:cubicBezTo>
                    <a:pt x="112" y="3"/>
                    <a:pt x="113" y="2"/>
                    <a:pt x="114" y="2"/>
                  </a:cubicBezTo>
                  <a:cubicBezTo>
                    <a:pt x="115" y="1"/>
                    <a:pt x="115" y="0"/>
                    <a:pt x="116" y="0"/>
                  </a:cubicBezTo>
                  <a:cubicBezTo>
                    <a:pt x="117" y="0"/>
                    <a:pt x="118" y="0"/>
                    <a:pt x="120" y="0"/>
                  </a:cubicBezTo>
                  <a:cubicBezTo>
                    <a:pt x="127" y="0"/>
                    <a:pt x="127" y="0"/>
                    <a:pt x="127" y="0"/>
                  </a:cubicBezTo>
                  <a:cubicBezTo>
                    <a:pt x="127" y="0"/>
                    <a:pt x="128" y="0"/>
                    <a:pt x="129" y="0"/>
                  </a:cubicBezTo>
                  <a:cubicBezTo>
                    <a:pt x="129" y="0"/>
                    <a:pt x="130" y="1"/>
                    <a:pt x="130" y="1"/>
                  </a:cubicBezTo>
                  <a:cubicBezTo>
                    <a:pt x="131" y="2"/>
                    <a:pt x="131" y="2"/>
                    <a:pt x="132" y="3"/>
                  </a:cubicBezTo>
                  <a:cubicBezTo>
                    <a:pt x="132" y="4"/>
                    <a:pt x="132" y="5"/>
                    <a:pt x="132" y="6"/>
                  </a:cubicBezTo>
                  <a:lnTo>
                    <a:pt x="132" y="124"/>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6" name="Freeform 11"/>
            <p:cNvSpPr>
              <a:spLocks noEditPoints="1"/>
            </p:cNvSpPr>
            <p:nvPr/>
          </p:nvSpPr>
          <p:spPr bwMode="auto">
            <a:xfrm>
              <a:off x="6217312" y="5921385"/>
              <a:ext cx="79123"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4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8" y="81"/>
                    <a:pt x="69" y="80"/>
                  </a:cubicBezTo>
                  <a:cubicBezTo>
                    <a:pt x="71" y="79"/>
                    <a:pt x="72" y="79"/>
                    <a:pt x="72" y="79"/>
                  </a:cubicBezTo>
                  <a:cubicBezTo>
                    <a:pt x="73" y="79"/>
                    <a:pt x="73" y="79"/>
                    <a:pt x="73" y="79"/>
                  </a:cubicBezTo>
                  <a:cubicBezTo>
                    <a:pt x="74" y="79"/>
                    <a:pt x="74" y="80"/>
                    <a:pt x="74" y="80"/>
                  </a:cubicBezTo>
                  <a:cubicBezTo>
                    <a:pt x="74" y="80"/>
                    <a:pt x="75" y="81"/>
                    <a:pt x="75" y="82"/>
                  </a:cubicBezTo>
                  <a:cubicBezTo>
                    <a:pt x="75" y="82"/>
                    <a:pt x="75" y="83"/>
                    <a:pt x="75" y="84"/>
                  </a:cubicBezTo>
                  <a:cubicBezTo>
                    <a:pt x="75" y="84"/>
                    <a:pt x="75" y="85"/>
                    <a:pt x="75" y="85"/>
                  </a:cubicBezTo>
                  <a:cubicBezTo>
                    <a:pt x="75" y="86"/>
                    <a:pt x="75" y="86"/>
                    <a:pt x="74" y="86"/>
                  </a:cubicBezTo>
                  <a:cubicBezTo>
                    <a:pt x="74" y="87"/>
                    <a:pt x="74" y="87"/>
                    <a:pt x="74" y="88"/>
                  </a:cubicBezTo>
                  <a:cubicBezTo>
                    <a:pt x="74" y="88"/>
                    <a:pt x="74" y="88"/>
                    <a:pt x="73" y="88"/>
                  </a:cubicBezTo>
                  <a:cubicBezTo>
                    <a:pt x="73" y="89"/>
                    <a:pt x="72" y="89"/>
                    <a:pt x="70" y="90"/>
                  </a:cubicBezTo>
                  <a:cubicBezTo>
                    <a:pt x="69" y="91"/>
                    <a:pt x="66" y="92"/>
                    <a:pt x="64"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5" y="9"/>
                    <a:pt x="19" y="6"/>
                    <a:pt x="24" y="3"/>
                  </a:cubicBezTo>
                  <a:cubicBezTo>
                    <a:pt x="29" y="1"/>
                    <a:pt x="35" y="0"/>
                    <a:pt x="41" y="0"/>
                  </a:cubicBezTo>
                  <a:cubicBezTo>
                    <a:pt x="48" y="0"/>
                    <a:pt x="53" y="1"/>
                    <a:pt x="58" y="4"/>
                  </a:cubicBezTo>
                  <a:cubicBezTo>
                    <a:pt x="63" y="6"/>
                    <a:pt x="66" y="9"/>
                    <a:pt x="69" y="12"/>
                  </a:cubicBezTo>
                  <a:cubicBezTo>
                    <a:pt x="73" y="16"/>
                    <a:pt x="75" y="21"/>
                    <a:pt x="76" y="26"/>
                  </a:cubicBezTo>
                  <a:cubicBezTo>
                    <a:pt x="78"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8" y="22"/>
                    <a:pt x="16" y="25"/>
                    <a:pt x="14" y="29"/>
                  </a:cubicBezTo>
                  <a:cubicBezTo>
                    <a:pt x="13" y="32"/>
                    <a:pt x="13" y="36"/>
                    <a:pt x="12" y="40"/>
                  </a:cubicBezTo>
                  <a:lnTo>
                    <a:pt x="66"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7" name="Freeform 12"/>
            <p:cNvSpPr>
              <a:spLocks/>
            </p:cNvSpPr>
            <p:nvPr/>
          </p:nvSpPr>
          <p:spPr bwMode="auto">
            <a:xfrm>
              <a:off x="6313843" y="5921385"/>
              <a:ext cx="129762" cy="96242"/>
            </a:xfrm>
            <a:custGeom>
              <a:avLst/>
              <a:gdLst>
                <a:gd name="T0" fmla="*/ 126 w 126"/>
                <a:gd name="T1" fmla="*/ 93 h 95"/>
                <a:gd name="T2" fmla="*/ 123 w 126"/>
                <a:gd name="T3" fmla="*/ 95 h 95"/>
                <a:gd name="T4" fmla="*/ 118 w 126"/>
                <a:gd name="T5" fmla="*/ 95 h 95"/>
                <a:gd name="T6" fmla="*/ 115 w 126"/>
                <a:gd name="T7" fmla="*/ 93 h 95"/>
                <a:gd name="T8" fmla="*/ 115 w 126"/>
                <a:gd name="T9" fmla="*/ 38 h 95"/>
                <a:gd name="T10" fmla="*/ 110 w 126"/>
                <a:gd name="T11" fmla="*/ 18 h 95"/>
                <a:gd name="T12" fmla="*/ 95 w 126"/>
                <a:gd name="T13" fmla="*/ 10 h 95"/>
                <a:gd name="T14" fmla="*/ 69 w 126"/>
                <a:gd name="T15" fmla="*/ 29 h 95"/>
                <a:gd name="T16" fmla="*/ 69 w 126"/>
                <a:gd name="T17" fmla="*/ 93 h 95"/>
                <a:gd name="T18" fmla="*/ 66 w 126"/>
                <a:gd name="T19" fmla="*/ 95 h 95"/>
                <a:gd name="T20" fmla="*/ 60 w 126"/>
                <a:gd name="T21" fmla="*/ 95 h 95"/>
                <a:gd name="T22" fmla="*/ 58 w 126"/>
                <a:gd name="T23" fmla="*/ 93 h 95"/>
                <a:gd name="T24" fmla="*/ 57 w 126"/>
                <a:gd name="T25" fmla="*/ 38 h 95"/>
                <a:gd name="T26" fmla="*/ 53 w 126"/>
                <a:gd name="T27" fmla="*/ 18 h 95"/>
                <a:gd name="T28" fmla="*/ 38 w 126"/>
                <a:gd name="T29" fmla="*/ 10 h 95"/>
                <a:gd name="T30" fmla="*/ 12 w 126"/>
                <a:gd name="T31" fmla="*/ 29 h 95"/>
                <a:gd name="T32" fmla="*/ 11 w 126"/>
                <a:gd name="T33" fmla="*/ 93 h 95"/>
                <a:gd name="T34" fmla="*/ 9 w 126"/>
                <a:gd name="T35" fmla="*/ 95 h 95"/>
                <a:gd name="T36" fmla="*/ 3 w 126"/>
                <a:gd name="T37" fmla="*/ 95 h 95"/>
                <a:gd name="T38" fmla="*/ 0 w 126"/>
                <a:gd name="T39" fmla="*/ 93 h 95"/>
                <a:gd name="T40" fmla="*/ 0 w 126"/>
                <a:gd name="T41" fmla="*/ 4 h 95"/>
                <a:gd name="T42" fmla="*/ 1 w 126"/>
                <a:gd name="T43" fmla="*/ 2 h 95"/>
                <a:gd name="T44" fmla="*/ 6 w 126"/>
                <a:gd name="T45" fmla="*/ 1 h 95"/>
                <a:gd name="T46" fmla="*/ 10 w 126"/>
                <a:gd name="T47" fmla="*/ 2 h 95"/>
                <a:gd name="T48" fmla="*/ 11 w 126"/>
                <a:gd name="T49" fmla="*/ 4 h 95"/>
                <a:gd name="T50" fmla="*/ 26 w 126"/>
                <a:gd name="T51" fmla="*/ 4 h 95"/>
                <a:gd name="T52" fmla="*/ 49 w 126"/>
                <a:gd name="T53" fmla="*/ 2 h 95"/>
                <a:gd name="T54" fmla="*/ 63 w 126"/>
                <a:gd name="T55" fmla="*/ 11 h 95"/>
                <a:gd name="T56" fmla="*/ 75 w 126"/>
                <a:gd name="T57" fmla="*/ 10 h 95"/>
                <a:gd name="T58" fmla="*/ 90 w 126"/>
                <a:gd name="T59" fmla="*/ 1 h 95"/>
                <a:gd name="T60" fmla="*/ 111 w 126"/>
                <a:gd name="T61" fmla="*/ 3 h 95"/>
                <a:gd name="T62" fmla="*/ 125 w 126"/>
                <a:gd name="T63" fmla="*/ 23 h 95"/>
                <a:gd name="T64" fmla="*/ 126 w 126"/>
                <a:gd name="T65" fmla="*/ 9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95">
                  <a:moveTo>
                    <a:pt x="126" y="92"/>
                  </a:moveTo>
                  <a:cubicBezTo>
                    <a:pt x="126" y="93"/>
                    <a:pt x="126" y="93"/>
                    <a:pt x="126" y="93"/>
                  </a:cubicBezTo>
                  <a:cubicBezTo>
                    <a:pt x="126" y="94"/>
                    <a:pt x="126" y="94"/>
                    <a:pt x="125" y="94"/>
                  </a:cubicBezTo>
                  <a:cubicBezTo>
                    <a:pt x="125" y="94"/>
                    <a:pt x="124" y="94"/>
                    <a:pt x="123" y="95"/>
                  </a:cubicBezTo>
                  <a:cubicBezTo>
                    <a:pt x="123" y="95"/>
                    <a:pt x="122" y="95"/>
                    <a:pt x="121" y="95"/>
                  </a:cubicBezTo>
                  <a:cubicBezTo>
                    <a:pt x="119" y="95"/>
                    <a:pt x="118" y="95"/>
                    <a:pt x="118" y="95"/>
                  </a:cubicBezTo>
                  <a:cubicBezTo>
                    <a:pt x="117" y="94"/>
                    <a:pt x="116" y="94"/>
                    <a:pt x="116" y="94"/>
                  </a:cubicBezTo>
                  <a:cubicBezTo>
                    <a:pt x="115" y="94"/>
                    <a:pt x="115" y="94"/>
                    <a:pt x="115" y="93"/>
                  </a:cubicBezTo>
                  <a:cubicBezTo>
                    <a:pt x="115" y="93"/>
                    <a:pt x="115" y="93"/>
                    <a:pt x="115" y="92"/>
                  </a:cubicBezTo>
                  <a:cubicBezTo>
                    <a:pt x="115" y="38"/>
                    <a:pt x="115" y="38"/>
                    <a:pt x="115" y="38"/>
                  </a:cubicBezTo>
                  <a:cubicBezTo>
                    <a:pt x="115" y="34"/>
                    <a:pt x="114" y="30"/>
                    <a:pt x="114" y="26"/>
                  </a:cubicBezTo>
                  <a:cubicBezTo>
                    <a:pt x="113" y="23"/>
                    <a:pt x="112" y="20"/>
                    <a:pt x="110" y="18"/>
                  </a:cubicBezTo>
                  <a:cubicBezTo>
                    <a:pt x="109" y="15"/>
                    <a:pt x="106" y="13"/>
                    <a:pt x="104" y="12"/>
                  </a:cubicBezTo>
                  <a:cubicBezTo>
                    <a:pt x="102" y="11"/>
                    <a:pt x="99" y="10"/>
                    <a:pt x="95" y="10"/>
                  </a:cubicBezTo>
                  <a:cubicBezTo>
                    <a:pt x="91" y="10"/>
                    <a:pt x="87" y="12"/>
                    <a:pt x="83" y="15"/>
                  </a:cubicBezTo>
                  <a:cubicBezTo>
                    <a:pt x="79" y="18"/>
                    <a:pt x="74" y="23"/>
                    <a:pt x="69" y="29"/>
                  </a:cubicBezTo>
                  <a:cubicBezTo>
                    <a:pt x="69" y="92"/>
                    <a:pt x="69" y="92"/>
                    <a:pt x="69" y="92"/>
                  </a:cubicBezTo>
                  <a:cubicBezTo>
                    <a:pt x="69" y="93"/>
                    <a:pt x="69" y="93"/>
                    <a:pt x="69" y="93"/>
                  </a:cubicBezTo>
                  <a:cubicBezTo>
                    <a:pt x="69" y="94"/>
                    <a:pt x="68" y="94"/>
                    <a:pt x="68" y="94"/>
                  </a:cubicBezTo>
                  <a:cubicBezTo>
                    <a:pt x="67" y="94"/>
                    <a:pt x="67" y="94"/>
                    <a:pt x="66" y="95"/>
                  </a:cubicBezTo>
                  <a:cubicBezTo>
                    <a:pt x="65" y="95"/>
                    <a:pt x="64" y="95"/>
                    <a:pt x="63" y="95"/>
                  </a:cubicBezTo>
                  <a:cubicBezTo>
                    <a:pt x="62" y="95"/>
                    <a:pt x="61" y="95"/>
                    <a:pt x="60" y="95"/>
                  </a:cubicBezTo>
                  <a:cubicBezTo>
                    <a:pt x="60" y="94"/>
                    <a:pt x="59" y="94"/>
                    <a:pt x="59" y="94"/>
                  </a:cubicBezTo>
                  <a:cubicBezTo>
                    <a:pt x="58" y="94"/>
                    <a:pt x="58" y="94"/>
                    <a:pt x="58" y="93"/>
                  </a:cubicBezTo>
                  <a:cubicBezTo>
                    <a:pt x="58" y="93"/>
                    <a:pt x="57" y="93"/>
                    <a:pt x="57" y="92"/>
                  </a:cubicBezTo>
                  <a:cubicBezTo>
                    <a:pt x="57" y="38"/>
                    <a:pt x="57" y="38"/>
                    <a:pt x="57" y="38"/>
                  </a:cubicBezTo>
                  <a:cubicBezTo>
                    <a:pt x="57" y="34"/>
                    <a:pt x="57" y="30"/>
                    <a:pt x="56" y="26"/>
                  </a:cubicBezTo>
                  <a:cubicBezTo>
                    <a:pt x="56" y="23"/>
                    <a:pt x="54" y="20"/>
                    <a:pt x="53" y="18"/>
                  </a:cubicBezTo>
                  <a:cubicBezTo>
                    <a:pt x="51" y="15"/>
                    <a:pt x="49" y="13"/>
                    <a:pt x="47" y="12"/>
                  </a:cubicBezTo>
                  <a:cubicBezTo>
                    <a:pt x="44" y="11"/>
                    <a:pt x="41" y="10"/>
                    <a:pt x="38" y="10"/>
                  </a:cubicBezTo>
                  <a:cubicBezTo>
                    <a:pt x="34" y="10"/>
                    <a:pt x="30" y="12"/>
                    <a:pt x="25" y="15"/>
                  </a:cubicBezTo>
                  <a:cubicBezTo>
                    <a:pt x="21" y="18"/>
                    <a:pt x="17" y="23"/>
                    <a:pt x="12" y="29"/>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5" y="1"/>
                    <a:pt x="6" y="1"/>
                  </a:cubicBezTo>
                  <a:cubicBezTo>
                    <a:pt x="7" y="1"/>
                    <a:pt x="8" y="1"/>
                    <a:pt x="8" y="1"/>
                  </a:cubicBezTo>
                  <a:cubicBezTo>
                    <a:pt x="9" y="2"/>
                    <a:pt x="10" y="2"/>
                    <a:pt x="10" y="2"/>
                  </a:cubicBezTo>
                  <a:cubicBezTo>
                    <a:pt x="10" y="2"/>
                    <a:pt x="11" y="2"/>
                    <a:pt x="11" y="3"/>
                  </a:cubicBezTo>
                  <a:cubicBezTo>
                    <a:pt x="11" y="3"/>
                    <a:pt x="11" y="3"/>
                    <a:pt x="11" y="4"/>
                  </a:cubicBezTo>
                  <a:cubicBezTo>
                    <a:pt x="11" y="16"/>
                    <a:pt x="11" y="16"/>
                    <a:pt x="11" y="16"/>
                  </a:cubicBezTo>
                  <a:cubicBezTo>
                    <a:pt x="16" y="11"/>
                    <a:pt x="21" y="7"/>
                    <a:pt x="26" y="4"/>
                  </a:cubicBezTo>
                  <a:cubicBezTo>
                    <a:pt x="30" y="1"/>
                    <a:pt x="35" y="0"/>
                    <a:pt x="39" y="0"/>
                  </a:cubicBezTo>
                  <a:cubicBezTo>
                    <a:pt x="43" y="0"/>
                    <a:pt x="46" y="1"/>
                    <a:pt x="49" y="2"/>
                  </a:cubicBezTo>
                  <a:cubicBezTo>
                    <a:pt x="52" y="2"/>
                    <a:pt x="55" y="4"/>
                    <a:pt x="57" y="5"/>
                  </a:cubicBezTo>
                  <a:cubicBezTo>
                    <a:pt x="59" y="7"/>
                    <a:pt x="61" y="9"/>
                    <a:pt x="63" y="11"/>
                  </a:cubicBezTo>
                  <a:cubicBezTo>
                    <a:pt x="64" y="13"/>
                    <a:pt x="65" y="16"/>
                    <a:pt x="66" y="18"/>
                  </a:cubicBezTo>
                  <a:cubicBezTo>
                    <a:pt x="69" y="15"/>
                    <a:pt x="72" y="12"/>
                    <a:pt x="75" y="10"/>
                  </a:cubicBezTo>
                  <a:cubicBezTo>
                    <a:pt x="78" y="7"/>
                    <a:pt x="80" y="6"/>
                    <a:pt x="83" y="4"/>
                  </a:cubicBezTo>
                  <a:cubicBezTo>
                    <a:pt x="85" y="3"/>
                    <a:pt x="88" y="2"/>
                    <a:pt x="90" y="1"/>
                  </a:cubicBezTo>
                  <a:cubicBezTo>
                    <a:pt x="92" y="1"/>
                    <a:pt x="94" y="0"/>
                    <a:pt x="97" y="0"/>
                  </a:cubicBezTo>
                  <a:cubicBezTo>
                    <a:pt x="102" y="0"/>
                    <a:pt x="107" y="1"/>
                    <a:pt x="111" y="3"/>
                  </a:cubicBezTo>
                  <a:cubicBezTo>
                    <a:pt x="115" y="5"/>
                    <a:pt x="118" y="8"/>
                    <a:pt x="120" y="11"/>
                  </a:cubicBezTo>
                  <a:cubicBezTo>
                    <a:pt x="122" y="14"/>
                    <a:pt x="124" y="18"/>
                    <a:pt x="125" y="23"/>
                  </a:cubicBezTo>
                  <a:cubicBezTo>
                    <a:pt x="126" y="27"/>
                    <a:pt x="126" y="32"/>
                    <a:pt x="126" y="37"/>
                  </a:cubicBezTo>
                  <a:lnTo>
                    <a:pt x="126" y="92"/>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8" name="Freeform 13"/>
            <p:cNvSpPr>
              <a:spLocks noEditPoints="1"/>
            </p:cNvSpPr>
            <p:nvPr/>
          </p:nvSpPr>
          <p:spPr bwMode="auto">
            <a:xfrm>
              <a:off x="6467342" y="5879473"/>
              <a:ext cx="77541" cy="138155"/>
            </a:xfrm>
            <a:custGeom>
              <a:avLst/>
              <a:gdLst>
                <a:gd name="T0" fmla="*/ 77 w 77"/>
                <a:gd name="T1" fmla="*/ 89 h 138"/>
                <a:gd name="T2" fmla="*/ 75 w 77"/>
                <a:gd name="T3" fmla="*/ 109 h 138"/>
                <a:gd name="T4" fmla="*/ 67 w 77"/>
                <a:gd name="T5" fmla="*/ 125 h 138"/>
                <a:gd name="T6" fmla="*/ 55 w 77"/>
                <a:gd name="T7" fmla="*/ 134 h 138"/>
                <a:gd name="T8" fmla="*/ 39 w 77"/>
                <a:gd name="T9" fmla="*/ 138 h 138"/>
                <a:gd name="T10" fmla="*/ 31 w 77"/>
                <a:gd name="T11" fmla="*/ 137 h 138"/>
                <a:gd name="T12" fmla="*/ 25 w 77"/>
                <a:gd name="T13" fmla="*/ 134 h 138"/>
                <a:gd name="T14" fmla="*/ 18 w 77"/>
                <a:gd name="T15" fmla="*/ 130 h 138"/>
                <a:gd name="T16" fmla="*/ 10 w 77"/>
                <a:gd name="T17" fmla="*/ 123 h 138"/>
                <a:gd name="T18" fmla="*/ 10 w 77"/>
                <a:gd name="T19" fmla="*/ 134 h 138"/>
                <a:gd name="T20" fmla="*/ 10 w 77"/>
                <a:gd name="T21" fmla="*/ 135 h 138"/>
                <a:gd name="T22" fmla="*/ 9 w 77"/>
                <a:gd name="T23" fmla="*/ 136 h 138"/>
                <a:gd name="T24" fmla="*/ 7 w 77"/>
                <a:gd name="T25" fmla="*/ 137 h 138"/>
                <a:gd name="T26" fmla="*/ 5 w 77"/>
                <a:gd name="T27" fmla="*/ 137 h 138"/>
                <a:gd name="T28" fmla="*/ 2 w 77"/>
                <a:gd name="T29" fmla="*/ 137 h 138"/>
                <a:gd name="T30" fmla="*/ 1 w 77"/>
                <a:gd name="T31" fmla="*/ 136 h 138"/>
                <a:gd name="T32" fmla="*/ 0 w 77"/>
                <a:gd name="T33" fmla="*/ 135 h 138"/>
                <a:gd name="T34" fmla="*/ 0 w 77"/>
                <a:gd name="T35" fmla="*/ 134 h 138"/>
                <a:gd name="T36" fmla="*/ 0 w 77"/>
                <a:gd name="T37" fmla="*/ 3 h 138"/>
                <a:gd name="T38" fmla="*/ 0 w 77"/>
                <a:gd name="T39" fmla="*/ 1 h 138"/>
                <a:gd name="T40" fmla="*/ 1 w 77"/>
                <a:gd name="T41" fmla="*/ 1 h 138"/>
                <a:gd name="T42" fmla="*/ 3 w 77"/>
                <a:gd name="T43" fmla="*/ 0 h 138"/>
                <a:gd name="T44" fmla="*/ 5 w 77"/>
                <a:gd name="T45" fmla="*/ 0 h 138"/>
                <a:gd name="T46" fmla="*/ 8 w 77"/>
                <a:gd name="T47" fmla="*/ 0 h 138"/>
                <a:gd name="T48" fmla="*/ 10 w 77"/>
                <a:gd name="T49" fmla="*/ 1 h 138"/>
                <a:gd name="T50" fmla="*/ 11 w 77"/>
                <a:gd name="T51" fmla="*/ 1 h 138"/>
                <a:gd name="T52" fmla="*/ 11 w 77"/>
                <a:gd name="T53" fmla="*/ 3 h 138"/>
                <a:gd name="T54" fmla="*/ 11 w 77"/>
                <a:gd name="T55" fmla="*/ 58 h 138"/>
                <a:gd name="T56" fmla="*/ 19 w 77"/>
                <a:gd name="T57" fmla="*/ 50 h 138"/>
                <a:gd name="T58" fmla="*/ 27 w 77"/>
                <a:gd name="T59" fmla="*/ 46 h 138"/>
                <a:gd name="T60" fmla="*/ 34 w 77"/>
                <a:gd name="T61" fmla="*/ 43 h 138"/>
                <a:gd name="T62" fmla="*/ 41 w 77"/>
                <a:gd name="T63" fmla="*/ 42 h 138"/>
                <a:gd name="T64" fmla="*/ 58 w 77"/>
                <a:gd name="T65" fmla="*/ 46 h 138"/>
                <a:gd name="T66" fmla="*/ 69 w 77"/>
                <a:gd name="T67" fmla="*/ 56 h 138"/>
                <a:gd name="T68" fmla="*/ 75 w 77"/>
                <a:gd name="T69" fmla="*/ 71 h 138"/>
                <a:gd name="T70" fmla="*/ 77 w 77"/>
                <a:gd name="T71" fmla="*/ 89 h 138"/>
                <a:gd name="T72" fmla="*/ 65 w 77"/>
                <a:gd name="T73" fmla="*/ 91 h 138"/>
                <a:gd name="T74" fmla="*/ 64 w 77"/>
                <a:gd name="T75" fmla="*/ 76 h 138"/>
                <a:gd name="T76" fmla="*/ 60 w 77"/>
                <a:gd name="T77" fmla="*/ 64 h 138"/>
                <a:gd name="T78" fmla="*/ 52 w 77"/>
                <a:gd name="T79" fmla="*/ 55 h 138"/>
                <a:gd name="T80" fmla="*/ 40 w 77"/>
                <a:gd name="T81" fmla="*/ 52 h 138"/>
                <a:gd name="T82" fmla="*/ 34 w 77"/>
                <a:gd name="T83" fmla="*/ 53 h 138"/>
                <a:gd name="T84" fmla="*/ 27 w 77"/>
                <a:gd name="T85" fmla="*/ 56 h 138"/>
                <a:gd name="T86" fmla="*/ 19 w 77"/>
                <a:gd name="T87" fmla="*/ 62 h 138"/>
                <a:gd name="T88" fmla="*/ 11 w 77"/>
                <a:gd name="T89" fmla="*/ 71 h 138"/>
                <a:gd name="T90" fmla="*/ 11 w 77"/>
                <a:gd name="T91" fmla="*/ 110 h 138"/>
                <a:gd name="T92" fmla="*/ 26 w 77"/>
                <a:gd name="T93" fmla="*/ 123 h 138"/>
                <a:gd name="T94" fmla="*/ 40 w 77"/>
                <a:gd name="T95" fmla="*/ 128 h 138"/>
                <a:gd name="T96" fmla="*/ 51 w 77"/>
                <a:gd name="T97" fmla="*/ 125 h 138"/>
                <a:gd name="T98" fmla="*/ 59 w 77"/>
                <a:gd name="T99" fmla="*/ 116 h 138"/>
                <a:gd name="T100" fmla="*/ 63 w 77"/>
                <a:gd name="T101" fmla="*/ 104 h 138"/>
                <a:gd name="T102" fmla="*/ 65 w 77"/>
                <a:gd name="T103" fmla="*/ 9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 h="138">
                  <a:moveTo>
                    <a:pt x="77" y="89"/>
                  </a:moveTo>
                  <a:cubicBezTo>
                    <a:pt x="77" y="96"/>
                    <a:pt x="76" y="103"/>
                    <a:pt x="75" y="109"/>
                  </a:cubicBezTo>
                  <a:cubicBezTo>
                    <a:pt x="73" y="115"/>
                    <a:pt x="71" y="120"/>
                    <a:pt x="67" y="125"/>
                  </a:cubicBezTo>
                  <a:cubicBezTo>
                    <a:pt x="64" y="129"/>
                    <a:pt x="60" y="132"/>
                    <a:pt x="55" y="134"/>
                  </a:cubicBezTo>
                  <a:cubicBezTo>
                    <a:pt x="51" y="137"/>
                    <a:pt x="45" y="138"/>
                    <a:pt x="39" y="138"/>
                  </a:cubicBezTo>
                  <a:cubicBezTo>
                    <a:pt x="36" y="138"/>
                    <a:pt x="34" y="138"/>
                    <a:pt x="31" y="137"/>
                  </a:cubicBezTo>
                  <a:cubicBezTo>
                    <a:pt x="29" y="136"/>
                    <a:pt x="27" y="136"/>
                    <a:pt x="25" y="134"/>
                  </a:cubicBezTo>
                  <a:cubicBezTo>
                    <a:pt x="22" y="133"/>
                    <a:pt x="20" y="132"/>
                    <a:pt x="18" y="130"/>
                  </a:cubicBezTo>
                  <a:cubicBezTo>
                    <a:pt x="16" y="128"/>
                    <a:pt x="13" y="125"/>
                    <a:pt x="10" y="123"/>
                  </a:cubicBezTo>
                  <a:cubicBezTo>
                    <a:pt x="10" y="134"/>
                    <a:pt x="10" y="134"/>
                    <a:pt x="10" y="134"/>
                  </a:cubicBezTo>
                  <a:cubicBezTo>
                    <a:pt x="10" y="135"/>
                    <a:pt x="10" y="135"/>
                    <a:pt x="10" y="135"/>
                  </a:cubicBezTo>
                  <a:cubicBezTo>
                    <a:pt x="10" y="136"/>
                    <a:pt x="10" y="136"/>
                    <a:pt x="9" y="136"/>
                  </a:cubicBezTo>
                  <a:cubicBezTo>
                    <a:pt x="9" y="136"/>
                    <a:pt x="8" y="137"/>
                    <a:pt x="7" y="137"/>
                  </a:cubicBezTo>
                  <a:cubicBezTo>
                    <a:pt x="7" y="137"/>
                    <a:pt x="6" y="137"/>
                    <a:pt x="5" y="137"/>
                  </a:cubicBezTo>
                  <a:cubicBezTo>
                    <a:pt x="4" y="137"/>
                    <a:pt x="3" y="137"/>
                    <a:pt x="2" y="137"/>
                  </a:cubicBezTo>
                  <a:cubicBezTo>
                    <a:pt x="2" y="137"/>
                    <a:pt x="1" y="136"/>
                    <a:pt x="1" y="136"/>
                  </a:cubicBezTo>
                  <a:cubicBezTo>
                    <a:pt x="0" y="136"/>
                    <a:pt x="0" y="136"/>
                    <a:pt x="0" y="135"/>
                  </a:cubicBezTo>
                  <a:cubicBezTo>
                    <a:pt x="0" y="135"/>
                    <a:pt x="0" y="135"/>
                    <a:pt x="0" y="134"/>
                  </a:cubicBezTo>
                  <a:cubicBezTo>
                    <a:pt x="0" y="3"/>
                    <a:pt x="0" y="3"/>
                    <a:pt x="0" y="3"/>
                  </a:cubicBezTo>
                  <a:cubicBezTo>
                    <a:pt x="0" y="2"/>
                    <a:pt x="0" y="2"/>
                    <a:pt x="0" y="1"/>
                  </a:cubicBezTo>
                  <a:cubicBezTo>
                    <a:pt x="0" y="1"/>
                    <a:pt x="0" y="1"/>
                    <a:pt x="1" y="1"/>
                  </a:cubicBezTo>
                  <a:cubicBezTo>
                    <a:pt x="1" y="0"/>
                    <a:pt x="2" y="0"/>
                    <a:pt x="3" y="0"/>
                  </a:cubicBezTo>
                  <a:cubicBezTo>
                    <a:pt x="3" y="0"/>
                    <a:pt x="4" y="0"/>
                    <a:pt x="5" y="0"/>
                  </a:cubicBezTo>
                  <a:cubicBezTo>
                    <a:pt x="7" y="0"/>
                    <a:pt x="8" y="0"/>
                    <a:pt x="8" y="0"/>
                  </a:cubicBezTo>
                  <a:cubicBezTo>
                    <a:pt x="9" y="0"/>
                    <a:pt x="10" y="0"/>
                    <a:pt x="10" y="1"/>
                  </a:cubicBezTo>
                  <a:cubicBezTo>
                    <a:pt x="11" y="1"/>
                    <a:pt x="11" y="1"/>
                    <a:pt x="11" y="1"/>
                  </a:cubicBezTo>
                  <a:cubicBezTo>
                    <a:pt x="11" y="2"/>
                    <a:pt x="11" y="2"/>
                    <a:pt x="11" y="3"/>
                  </a:cubicBezTo>
                  <a:cubicBezTo>
                    <a:pt x="11" y="58"/>
                    <a:pt x="11" y="58"/>
                    <a:pt x="11" y="58"/>
                  </a:cubicBezTo>
                  <a:cubicBezTo>
                    <a:pt x="14" y="55"/>
                    <a:pt x="17" y="52"/>
                    <a:pt x="19" y="50"/>
                  </a:cubicBezTo>
                  <a:cubicBezTo>
                    <a:pt x="22" y="48"/>
                    <a:pt x="24" y="47"/>
                    <a:pt x="27" y="46"/>
                  </a:cubicBezTo>
                  <a:cubicBezTo>
                    <a:pt x="29" y="44"/>
                    <a:pt x="32" y="44"/>
                    <a:pt x="34" y="43"/>
                  </a:cubicBezTo>
                  <a:cubicBezTo>
                    <a:pt x="36" y="42"/>
                    <a:pt x="39" y="42"/>
                    <a:pt x="41" y="42"/>
                  </a:cubicBezTo>
                  <a:cubicBezTo>
                    <a:pt x="48" y="42"/>
                    <a:pt x="53" y="43"/>
                    <a:pt x="58" y="46"/>
                  </a:cubicBezTo>
                  <a:cubicBezTo>
                    <a:pt x="62" y="48"/>
                    <a:pt x="66" y="52"/>
                    <a:pt x="69" y="56"/>
                  </a:cubicBezTo>
                  <a:cubicBezTo>
                    <a:pt x="72" y="60"/>
                    <a:pt x="74" y="65"/>
                    <a:pt x="75" y="71"/>
                  </a:cubicBezTo>
                  <a:cubicBezTo>
                    <a:pt x="76" y="76"/>
                    <a:pt x="77" y="83"/>
                    <a:pt x="77" y="89"/>
                  </a:cubicBezTo>
                  <a:close/>
                  <a:moveTo>
                    <a:pt x="65" y="91"/>
                  </a:moveTo>
                  <a:cubicBezTo>
                    <a:pt x="65" y="86"/>
                    <a:pt x="64" y="81"/>
                    <a:pt x="64" y="76"/>
                  </a:cubicBezTo>
                  <a:cubicBezTo>
                    <a:pt x="63" y="72"/>
                    <a:pt x="62" y="68"/>
                    <a:pt x="60" y="64"/>
                  </a:cubicBezTo>
                  <a:cubicBezTo>
                    <a:pt x="58" y="61"/>
                    <a:pt x="55" y="58"/>
                    <a:pt x="52" y="55"/>
                  </a:cubicBezTo>
                  <a:cubicBezTo>
                    <a:pt x="49" y="53"/>
                    <a:pt x="45" y="52"/>
                    <a:pt x="40" y="52"/>
                  </a:cubicBezTo>
                  <a:cubicBezTo>
                    <a:pt x="38" y="52"/>
                    <a:pt x="36" y="53"/>
                    <a:pt x="34" y="53"/>
                  </a:cubicBezTo>
                  <a:cubicBezTo>
                    <a:pt x="31" y="54"/>
                    <a:pt x="29" y="55"/>
                    <a:pt x="27" y="56"/>
                  </a:cubicBezTo>
                  <a:cubicBezTo>
                    <a:pt x="24" y="58"/>
                    <a:pt x="22" y="60"/>
                    <a:pt x="19" y="62"/>
                  </a:cubicBezTo>
                  <a:cubicBezTo>
                    <a:pt x="17" y="65"/>
                    <a:pt x="14" y="68"/>
                    <a:pt x="11" y="71"/>
                  </a:cubicBezTo>
                  <a:cubicBezTo>
                    <a:pt x="11" y="110"/>
                    <a:pt x="11" y="110"/>
                    <a:pt x="11" y="110"/>
                  </a:cubicBezTo>
                  <a:cubicBezTo>
                    <a:pt x="16" y="115"/>
                    <a:pt x="21" y="120"/>
                    <a:pt x="26" y="123"/>
                  </a:cubicBezTo>
                  <a:cubicBezTo>
                    <a:pt x="30" y="126"/>
                    <a:pt x="35" y="128"/>
                    <a:pt x="40" y="128"/>
                  </a:cubicBezTo>
                  <a:cubicBezTo>
                    <a:pt x="44" y="128"/>
                    <a:pt x="48" y="127"/>
                    <a:pt x="51" y="125"/>
                  </a:cubicBezTo>
                  <a:cubicBezTo>
                    <a:pt x="54" y="122"/>
                    <a:pt x="57" y="120"/>
                    <a:pt x="59" y="116"/>
                  </a:cubicBezTo>
                  <a:cubicBezTo>
                    <a:pt x="61" y="113"/>
                    <a:pt x="63" y="109"/>
                    <a:pt x="63" y="104"/>
                  </a:cubicBezTo>
                  <a:cubicBezTo>
                    <a:pt x="64" y="100"/>
                    <a:pt x="65" y="95"/>
                    <a:pt x="65" y="91"/>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9" name="Freeform 14"/>
            <p:cNvSpPr>
              <a:spLocks noEditPoints="1"/>
            </p:cNvSpPr>
            <p:nvPr/>
          </p:nvSpPr>
          <p:spPr bwMode="auto">
            <a:xfrm>
              <a:off x="6555960" y="5921385"/>
              <a:ext cx="80706"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3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7" y="81"/>
                    <a:pt x="69" y="80"/>
                  </a:cubicBezTo>
                  <a:cubicBezTo>
                    <a:pt x="71" y="79"/>
                    <a:pt x="72" y="79"/>
                    <a:pt x="72" y="79"/>
                  </a:cubicBezTo>
                  <a:cubicBezTo>
                    <a:pt x="73" y="79"/>
                    <a:pt x="73" y="79"/>
                    <a:pt x="73" y="79"/>
                  </a:cubicBezTo>
                  <a:cubicBezTo>
                    <a:pt x="74" y="79"/>
                    <a:pt x="74" y="80"/>
                    <a:pt x="74" y="80"/>
                  </a:cubicBezTo>
                  <a:cubicBezTo>
                    <a:pt x="74" y="80"/>
                    <a:pt x="74" y="81"/>
                    <a:pt x="75" y="82"/>
                  </a:cubicBezTo>
                  <a:cubicBezTo>
                    <a:pt x="75" y="82"/>
                    <a:pt x="75" y="83"/>
                    <a:pt x="75" y="84"/>
                  </a:cubicBezTo>
                  <a:cubicBezTo>
                    <a:pt x="75" y="84"/>
                    <a:pt x="75" y="85"/>
                    <a:pt x="75" y="85"/>
                  </a:cubicBezTo>
                  <a:cubicBezTo>
                    <a:pt x="75" y="86"/>
                    <a:pt x="74" y="86"/>
                    <a:pt x="74" y="86"/>
                  </a:cubicBezTo>
                  <a:cubicBezTo>
                    <a:pt x="74" y="87"/>
                    <a:pt x="74" y="87"/>
                    <a:pt x="74" y="88"/>
                  </a:cubicBezTo>
                  <a:cubicBezTo>
                    <a:pt x="74" y="88"/>
                    <a:pt x="73" y="88"/>
                    <a:pt x="73" y="88"/>
                  </a:cubicBezTo>
                  <a:cubicBezTo>
                    <a:pt x="73" y="89"/>
                    <a:pt x="72" y="89"/>
                    <a:pt x="70" y="90"/>
                  </a:cubicBezTo>
                  <a:cubicBezTo>
                    <a:pt x="68" y="91"/>
                    <a:pt x="66" y="92"/>
                    <a:pt x="63"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4" y="9"/>
                    <a:pt x="19" y="6"/>
                    <a:pt x="24" y="3"/>
                  </a:cubicBezTo>
                  <a:cubicBezTo>
                    <a:pt x="29" y="1"/>
                    <a:pt x="35" y="0"/>
                    <a:pt x="41" y="0"/>
                  </a:cubicBezTo>
                  <a:cubicBezTo>
                    <a:pt x="47" y="0"/>
                    <a:pt x="53" y="1"/>
                    <a:pt x="58" y="4"/>
                  </a:cubicBezTo>
                  <a:cubicBezTo>
                    <a:pt x="62" y="6"/>
                    <a:pt x="66" y="9"/>
                    <a:pt x="69" y="12"/>
                  </a:cubicBezTo>
                  <a:cubicBezTo>
                    <a:pt x="72" y="16"/>
                    <a:pt x="75" y="21"/>
                    <a:pt x="76" y="26"/>
                  </a:cubicBezTo>
                  <a:cubicBezTo>
                    <a:pt x="77"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7" y="22"/>
                    <a:pt x="16" y="25"/>
                    <a:pt x="14" y="29"/>
                  </a:cubicBezTo>
                  <a:cubicBezTo>
                    <a:pt x="13" y="32"/>
                    <a:pt x="12" y="36"/>
                    <a:pt x="12" y="40"/>
                  </a:cubicBezTo>
                  <a:lnTo>
                    <a:pt x="66"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0" name="Freeform 15"/>
            <p:cNvSpPr>
              <a:spLocks/>
            </p:cNvSpPr>
            <p:nvPr/>
          </p:nvSpPr>
          <p:spPr bwMode="auto">
            <a:xfrm>
              <a:off x="6654072" y="5921385"/>
              <a:ext cx="49057" cy="96242"/>
            </a:xfrm>
            <a:custGeom>
              <a:avLst/>
              <a:gdLst>
                <a:gd name="T0" fmla="*/ 49 w 49"/>
                <a:gd name="T1" fmla="*/ 8 h 95"/>
                <a:gd name="T2" fmla="*/ 49 w 49"/>
                <a:gd name="T3" fmla="*/ 11 h 95"/>
                <a:gd name="T4" fmla="*/ 49 w 49"/>
                <a:gd name="T5" fmla="*/ 12 h 95"/>
                <a:gd name="T6" fmla="*/ 48 w 49"/>
                <a:gd name="T7" fmla="*/ 13 h 95"/>
                <a:gd name="T8" fmla="*/ 47 w 49"/>
                <a:gd name="T9" fmla="*/ 14 h 95"/>
                <a:gd name="T10" fmla="*/ 45 w 49"/>
                <a:gd name="T11" fmla="*/ 13 h 95"/>
                <a:gd name="T12" fmla="*/ 42 w 49"/>
                <a:gd name="T13" fmla="*/ 12 h 95"/>
                <a:gd name="T14" fmla="*/ 39 w 49"/>
                <a:gd name="T15" fmla="*/ 11 h 95"/>
                <a:gd name="T16" fmla="*/ 35 w 49"/>
                <a:gd name="T17" fmla="*/ 11 h 95"/>
                <a:gd name="T18" fmla="*/ 30 w 49"/>
                <a:gd name="T19" fmla="*/ 12 h 95"/>
                <a:gd name="T20" fmla="*/ 24 w 49"/>
                <a:gd name="T21" fmla="*/ 16 h 95"/>
                <a:gd name="T22" fmla="*/ 18 w 49"/>
                <a:gd name="T23" fmla="*/ 22 h 95"/>
                <a:gd name="T24" fmla="*/ 12 w 49"/>
                <a:gd name="T25" fmla="*/ 32 h 95"/>
                <a:gd name="T26" fmla="*/ 12 w 49"/>
                <a:gd name="T27" fmla="*/ 92 h 95"/>
                <a:gd name="T28" fmla="*/ 11 w 49"/>
                <a:gd name="T29" fmla="*/ 93 h 95"/>
                <a:gd name="T30" fmla="*/ 10 w 49"/>
                <a:gd name="T31" fmla="*/ 94 h 95"/>
                <a:gd name="T32" fmla="*/ 9 w 49"/>
                <a:gd name="T33" fmla="*/ 95 h 95"/>
                <a:gd name="T34" fmla="*/ 6 w 49"/>
                <a:gd name="T35" fmla="*/ 95 h 95"/>
                <a:gd name="T36" fmla="*/ 3 w 49"/>
                <a:gd name="T37" fmla="*/ 95 h 95"/>
                <a:gd name="T38" fmla="*/ 1 w 49"/>
                <a:gd name="T39" fmla="*/ 94 h 95"/>
                <a:gd name="T40" fmla="*/ 0 w 49"/>
                <a:gd name="T41" fmla="*/ 93 h 95"/>
                <a:gd name="T42" fmla="*/ 0 w 49"/>
                <a:gd name="T43" fmla="*/ 92 h 95"/>
                <a:gd name="T44" fmla="*/ 0 w 49"/>
                <a:gd name="T45" fmla="*/ 4 h 95"/>
                <a:gd name="T46" fmla="*/ 0 w 49"/>
                <a:gd name="T47" fmla="*/ 3 h 95"/>
                <a:gd name="T48" fmla="*/ 1 w 49"/>
                <a:gd name="T49" fmla="*/ 2 h 95"/>
                <a:gd name="T50" fmla="*/ 3 w 49"/>
                <a:gd name="T51" fmla="*/ 1 h 95"/>
                <a:gd name="T52" fmla="*/ 6 w 49"/>
                <a:gd name="T53" fmla="*/ 1 h 95"/>
                <a:gd name="T54" fmla="*/ 8 w 49"/>
                <a:gd name="T55" fmla="*/ 1 h 95"/>
                <a:gd name="T56" fmla="*/ 10 w 49"/>
                <a:gd name="T57" fmla="*/ 2 h 95"/>
                <a:gd name="T58" fmla="*/ 11 w 49"/>
                <a:gd name="T59" fmla="*/ 3 h 95"/>
                <a:gd name="T60" fmla="*/ 11 w 49"/>
                <a:gd name="T61" fmla="*/ 4 h 95"/>
                <a:gd name="T62" fmla="*/ 11 w 49"/>
                <a:gd name="T63" fmla="*/ 18 h 95"/>
                <a:gd name="T64" fmla="*/ 18 w 49"/>
                <a:gd name="T65" fmla="*/ 9 h 95"/>
                <a:gd name="T66" fmla="*/ 24 w 49"/>
                <a:gd name="T67" fmla="*/ 3 h 95"/>
                <a:gd name="T68" fmla="*/ 30 w 49"/>
                <a:gd name="T69" fmla="*/ 1 h 95"/>
                <a:gd name="T70" fmla="*/ 36 w 49"/>
                <a:gd name="T71" fmla="*/ 0 h 95"/>
                <a:gd name="T72" fmla="*/ 39 w 49"/>
                <a:gd name="T73" fmla="*/ 0 h 95"/>
                <a:gd name="T74" fmla="*/ 42 w 49"/>
                <a:gd name="T75" fmla="*/ 1 h 95"/>
                <a:gd name="T76" fmla="*/ 46 w 49"/>
                <a:gd name="T77" fmla="*/ 2 h 95"/>
                <a:gd name="T78" fmla="*/ 48 w 49"/>
                <a:gd name="T79" fmla="*/ 3 h 95"/>
                <a:gd name="T80" fmla="*/ 49 w 49"/>
                <a:gd name="T81" fmla="*/ 4 h 95"/>
                <a:gd name="T82" fmla="*/ 49 w 49"/>
                <a:gd name="T83" fmla="*/ 4 h 95"/>
                <a:gd name="T84" fmla="*/ 49 w 49"/>
                <a:gd name="T85" fmla="*/ 6 h 95"/>
                <a:gd name="T86" fmla="*/ 49 w 49"/>
                <a:gd name="T87" fmla="*/ 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 h="95">
                  <a:moveTo>
                    <a:pt x="49" y="8"/>
                  </a:moveTo>
                  <a:cubicBezTo>
                    <a:pt x="49" y="9"/>
                    <a:pt x="49" y="10"/>
                    <a:pt x="49" y="11"/>
                  </a:cubicBezTo>
                  <a:cubicBezTo>
                    <a:pt x="49" y="11"/>
                    <a:pt x="49" y="12"/>
                    <a:pt x="49" y="12"/>
                  </a:cubicBezTo>
                  <a:cubicBezTo>
                    <a:pt x="49" y="13"/>
                    <a:pt x="48" y="13"/>
                    <a:pt x="48" y="13"/>
                  </a:cubicBezTo>
                  <a:cubicBezTo>
                    <a:pt x="48" y="14"/>
                    <a:pt x="48" y="14"/>
                    <a:pt x="47" y="14"/>
                  </a:cubicBezTo>
                  <a:cubicBezTo>
                    <a:pt x="47" y="14"/>
                    <a:pt x="46" y="14"/>
                    <a:pt x="45" y="13"/>
                  </a:cubicBezTo>
                  <a:cubicBezTo>
                    <a:pt x="44" y="13"/>
                    <a:pt x="43" y="13"/>
                    <a:pt x="42" y="12"/>
                  </a:cubicBezTo>
                  <a:cubicBezTo>
                    <a:pt x="41" y="12"/>
                    <a:pt x="40" y="12"/>
                    <a:pt x="39" y="11"/>
                  </a:cubicBezTo>
                  <a:cubicBezTo>
                    <a:pt x="38" y="11"/>
                    <a:pt x="36" y="11"/>
                    <a:pt x="35" y="11"/>
                  </a:cubicBezTo>
                  <a:cubicBezTo>
                    <a:pt x="33" y="11"/>
                    <a:pt x="31" y="11"/>
                    <a:pt x="30" y="12"/>
                  </a:cubicBezTo>
                  <a:cubicBezTo>
                    <a:pt x="28" y="13"/>
                    <a:pt x="26" y="14"/>
                    <a:pt x="24" y="16"/>
                  </a:cubicBezTo>
                  <a:cubicBezTo>
                    <a:pt x="22" y="17"/>
                    <a:pt x="20" y="20"/>
                    <a:pt x="18" y="22"/>
                  </a:cubicBezTo>
                  <a:cubicBezTo>
                    <a:pt x="16" y="25"/>
                    <a:pt x="14" y="28"/>
                    <a:pt x="12" y="32"/>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4" y="1"/>
                    <a:pt x="6" y="1"/>
                  </a:cubicBezTo>
                  <a:cubicBezTo>
                    <a:pt x="7" y="1"/>
                    <a:pt x="8" y="1"/>
                    <a:pt x="8" y="1"/>
                  </a:cubicBezTo>
                  <a:cubicBezTo>
                    <a:pt x="9" y="2"/>
                    <a:pt x="10" y="2"/>
                    <a:pt x="10" y="2"/>
                  </a:cubicBezTo>
                  <a:cubicBezTo>
                    <a:pt x="10" y="2"/>
                    <a:pt x="11" y="2"/>
                    <a:pt x="11" y="3"/>
                  </a:cubicBezTo>
                  <a:cubicBezTo>
                    <a:pt x="11" y="3"/>
                    <a:pt x="11" y="3"/>
                    <a:pt x="11" y="4"/>
                  </a:cubicBezTo>
                  <a:cubicBezTo>
                    <a:pt x="11" y="18"/>
                    <a:pt x="11" y="18"/>
                    <a:pt x="11" y="18"/>
                  </a:cubicBezTo>
                  <a:cubicBezTo>
                    <a:pt x="14" y="14"/>
                    <a:pt x="16" y="11"/>
                    <a:pt x="18" y="9"/>
                  </a:cubicBezTo>
                  <a:cubicBezTo>
                    <a:pt x="20" y="7"/>
                    <a:pt x="22" y="5"/>
                    <a:pt x="24" y="3"/>
                  </a:cubicBezTo>
                  <a:cubicBezTo>
                    <a:pt x="26" y="2"/>
                    <a:pt x="28" y="1"/>
                    <a:pt x="30" y="1"/>
                  </a:cubicBezTo>
                  <a:cubicBezTo>
                    <a:pt x="32" y="0"/>
                    <a:pt x="34" y="0"/>
                    <a:pt x="36" y="0"/>
                  </a:cubicBezTo>
                  <a:cubicBezTo>
                    <a:pt x="37" y="0"/>
                    <a:pt x="38" y="0"/>
                    <a:pt x="39" y="0"/>
                  </a:cubicBezTo>
                  <a:cubicBezTo>
                    <a:pt x="40" y="0"/>
                    <a:pt x="41" y="1"/>
                    <a:pt x="42" y="1"/>
                  </a:cubicBezTo>
                  <a:cubicBezTo>
                    <a:pt x="44" y="1"/>
                    <a:pt x="45" y="1"/>
                    <a:pt x="46" y="2"/>
                  </a:cubicBezTo>
                  <a:cubicBezTo>
                    <a:pt x="47" y="2"/>
                    <a:pt x="47" y="3"/>
                    <a:pt x="48" y="3"/>
                  </a:cubicBezTo>
                  <a:cubicBezTo>
                    <a:pt x="48" y="3"/>
                    <a:pt x="48" y="3"/>
                    <a:pt x="49" y="4"/>
                  </a:cubicBezTo>
                  <a:cubicBezTo>
                    <a:pt x="49" y="4"/>
                    <a:pt x="49" y="4"/>
                    <a:pt x="49" y="4"/>
                  </a:cubicBezTo>
                  <a:cubicBezTo>
                    <a:pt x="49" y="5"/>
                    <a:pt x="49" y="5"/>
                    <a:pt x="49" y="6"/>
                  </a:cubicBezTo>
                  <a:cubicBezTo>
                    <a:pt x="49" y="7"/>
                    <a:pt x="49" y="7"/>
                    <a:pt x="49" y="8"/>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1" name="Freeform 16"/>
            <p:cNvSpPr>
              <a:spLocks/>
            </p:cNvSpPr>
            <p:nvPr/>
          </p:nvSpPr>
          <p:spPr bwMode="auto">
            <a:xfrm>
              <a:off x="6701546" y="5921385"/>
              <a:ext cx="61717" cy="96242"/>
            </a:xfrm>
            <a:custGeom>
              <a:avLst/>
              <a:gdLst>
                <a:gd name="T0" fmla="*/ 60 w 60"/>
                <a:gd name="T1" fmla="*/ 69 h 96"/>
                <a:gd name="T2" fmla="*/ 58 w 60"/>
                <a:gd name="T3" fmla="*/ 80 h 96"/>
                <a:gd name="T4" fmla="*/ 51 w 60"/>
                <a:gd name="T5" fmla="*/ 89 h 96"/>
                <a:gd name="T6" fmla="*/ 41 w 60"/>
                <a:gd name="T7" fmla="*/ 94 h 96"/>
                <a:gd name="T8" fmla="*/ 27 w 60"/>
                <a:gd name="T9" fmla="*/ 96 h 96"/>
                <a:gd name="T10" fmla="*/ 19 w 60"/>
                <a:gd name="T11" fmla="*/ 95 h 96"/>
                <a:gd name="T12" fmla="*/ 11 w 60"/>
                <a:gd name="T13" fmla="*/ 93 h 96"/>
                <a:gd name="T14" fmla="*/ 6 w 60"/>
                <a:gd name="T15" fmla="*/ 91 h 96"/>
                <a:gd name="T16" fmla="*/ 2 w 60"/>
                <a:gd name="T17" fmla="*/ 89 h 96"/>
                <a:gd name="T18" fmla="*/ 1 w 60"/>
                <a:gd name="T19" fmla="*/ 86 h 96"/>
                <a:gd name="T20" fmla="*/ 0 w 60"/>
                <a:gd name="T21" fmla="*/ 82 h 96"/>
                <a:gd name="T22" fmla="*/ 0 w 60"/>
                <a:gd name="T23" fmla="*/ 80 h 96"/>
                <a:gd name="T24" fmla="*/ 1 w 60"/>
                <a:gd name="T25" fmla="*/ 78 h 96"/>
                <a:gd name="T26" fmla="*/ 2 w 60"/>
                <a:gd name="T27" fmla="*/ 77 h 96"/>
                <a:gd name="T28" fmla="*/ 3 w 60"/>
                <a:gd name="T29" fmla="*/ 77 h 96"/>
                <a:gd name="T30" fmla="*/ 6 w 60"/>
                <a:gd name="T31" fmla="*/ 78 h 96"/>
                <a:gd name="T32" fmla="*/ 11 w 60"/>
                <a:gd name="T33" fmla="*/ 81 h 96"/>
                <a:gd name="T34" fmla="*/ 18 w 60"/>
                <a:gd name="T35" fmla="*/ 84 h 96"/>
                <a:gd name="T36" fmla="*/ 28 w 60"/>
                <a:gd name="T37" fmla="*/ 86 h 96"/>
                <a:gd name="T38" fmla="*/ 36 w 60"/>
                <a:gd name="T39" fmla="*/ 85 h 96"/>
                <a:gd name="T40" fmla="*/ 43 w 60"/>
                <a:gd name="T41" fmla="*/ 82 h 96"/>
                <a:gd name="T42" fmla="*/ 47 w 60"/>
                <a:gd name="T43" fmla="*/ 77 h 96"/>
                <a:gd name="T44" fmla="*/ 49 w 60"/>
                <a:gd name="T45" fmla="*/ 70 h 96"/>
                <a:gd name="T46" fmla="*/ 47 w 60"/>
                <a:gd name="T47" fmla="*/ 63 h 96"/>
                <a:gd name="T48" fmla="*/ 42 w 60"/>
                <a:gd name="T49" fmla="*/ 58 h 96"/>
                <a:gd name="T50" fmla="*/ 34 w 60"/>
                <a:gd name="T51" fmla="*/ 54 h 96"/>
                <a:gd name="T52" fmla="*/ 26 w 60"/>
                <a:gd name="T53" fmla="*/ 51 h 96"/>
                <a:gd name="T54" fmla="*/ 18 w 60"/>
                <a:gd name="T55" fmla="*/ 47 h 96"/>
                <a:gd name="T56" fmla="*/ 10 w 60"/>
                <a:gd name="T57" fmla="*/ 42 h 96"/>
                <a:gd name="T58" fmla="*/ 5 w 60"/>
                <a:gd name="T59" fmla="*/ 35 h 96"/>
                <a:gd name="T60" fmla="*/ 3 w 60"/>
                <a:gd name="T61" fmla="*/ 25 h 96"/>
                <a:gd name="T62" fmla="*/ 5 w 60"/>
                <a:gd name="T63" fmla="*/ 16 h 96"/>
                <a:gd name="T64" fmla="*/ 10 w 60"/>
                <a:gd name="T65" fmla="*/ 8 h 96"/>
                <a:gd name="T66" fmla="*/ 20 w 60"/>
                <a:gd name="T67" fmla="*/ 2 h 96"/>
                <a:gd name="T68" fmla="*/ 33 w 60"/>
                <a:gd name="T69" fmla="*/ 0 h 96"/>
                <a:gd name="T70" fmla="*/ 40 w 60"/>
                <a:gd name="T71" fmla="*/ 1 h 96"/>
                <a:gd name="T72" fmla="*/ 46 w 60"/>
                <a:gd name="T73" fmla="*/ 2 h 96"/>
                <a:gd name="T74" fmla="*/ 51 w 60"/>
                <a:gd name="T75" fmla="*/ 4 h 96"/>
                <a:gd name="T76" fmla="*/ 54 w 60"/>
                <a:gd name="T77" fmla="*/ 6 h 96"/>
                <a:gd name="T78" fmla="*/ 55 w 60"/>
                <a:gd name="T79" fmla="*/ 7 h 96"/>
                <a:gd name="T80" fmla="*/ 56 w 60"/>
                <a:gd name="T81" fmla="*/ 8 h 96"/>
                <a:gd name="T82" fmla="*/ 56 w 60"/>
                <a:gd name="T83" fmla="*/ 10 h 96"/>
                <a:gd name="T84" fmla="*/ 56 w 60"/>
                <a:gd name="T85" fmla="*/ 12 h 96"/>
                <a:gd name="T86" fmla="*/ 56 w 60"/>
                <a:gd name="T87" fmla="*/ 14 h 96"/>
                <a:gd name="T88" fmla="*/ 55 w 60"/>
                <a:gd name="T89" fmla="*/ 15 h 96"/>
                <a:gd name="T90" fmla="*/ 55 w 60"/>
                <a:gd name="T91" fmla="*/ 16 h 96"/>
                <a:gd name="T92" fmla="*/ 54 w 60"/>
                <a:gd name="T93" fmla="*/ 17 h 96"/>
                <a:gd name="T94" fmla="*/ 51 w 60"/>
                <a:gd name="T95" fmla="*/ 16 h 96"/>
                <a:gd name="T96" fmla="*/ 47 w 60"/>
                <a:gd name="T97" fmla="*/ 13 h 96"/>
                <a:gd name="T98" fmla="*/ 41 w 60"/>
                <a:gd name="T99" fmla="*/ 11 h 96"/>
                <a:gd name="T100" fmla="*/ 33 w 60"/>
                <a:gd name="T101" fmla="*/ 10 h 96"/>
                <a:gd name="T102" fmla="*/ 25 w 60"/>
                <a:gd name="T103" fmla="*/ 11 h 96"/>
                <a:gd name="T104" fmla="*/ 19 w 60"/>
                <a:gd name="T105" fmla="*/ 14 h 96"/>
                <a:gd name="T106" fmla="*/ 16 w 60"/>
                <a:gd name="T107" fmla="*/ 19 h 96"/>
                <a:gd name="T108" fmla="*/ 15 w 60"/>
                <a:gd name="T109" fmla="*/ 24 h 96"/>
                <a:gd name="T110" fmla="*/ 16 w 60"/>
                <a:gd name="T111" fmla="*/ 32 h 96"/>
                <a:gd name="T112" fmla="*/ 22 w 60"/>
                <a:gd name="T113" fmla="*/ 37 h 96"/>
                <a:gd name="T114" fmla="*/ 29 w 60"/>
                <a:gd name="T115" fmla="*/ 41 h 96"/>
                <a:gd name="T116" fmla="*/ 37 w 60"/>
                <a:gd name="T117" fmla="*/ 44 h 96"/>
                <a:gd name="T118" fmla="*/ 46 w 60"/>
                <a:gd name="T119" fmla="*/ 48 h 96"/>
                <a:gd name="T120" fmla="*/ 53 w 60"/>
                <a:gd name="T121" fmla="*/ 52 h 96"/>
                <a:gd name="T122" fmla="*/ 58 w 60"/>
                <a:gd name="T123" fmla="*/ 59 h 96"/>
                <a:gd name="T124" fmla="*/ 60 w 60"/>
                <a:gd name="T125" fmla="*/ 6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 h="96">
                  <a:moveTo>
                    <a:pt x="60" y="69"/>
                  </a:moveTo>
                  <a:cubicBezTo>
                    <a:pt x="60" y="73"/>
                    <a:pt x="59" y="77"/>
                    <a:pt x="58" y="80"/>
                  </a:cubicBezTo>
                  <a:cubicBezTo>
                    <a:pt x="56" y="83"/>
                    <a:pt x="54" y="86"/>
                    <a:pt x="51" y="89"/>
                  </a:cubicBezTo>
                  <a:cubicBezTo>
                    <a:pt x="48" y="91"/>
                    <a:pt x="45" y="93"/>
                    <a:pt x="41" y="94"/>
                  </a:cubicBezTo>
                  <a:cubicBezTo>
                    <a:pt x="37" y="95"/>
                    <a:pt x="32" y="96"/>
                    <a:pt x="27" y="96"/>
                  </a:cubicBezTo>
                  <a:cubicBezTo>
                    <a:pt x="24" y="96"/>
                    <a:pt x="21" y="96"/>
                    <a:pt x="19" y="95"/>
                  </a:cubicBezTo>
                  <a:cubicBezTo>
                    <a:pt x="16" y="95"/>
                    <a:pt x="13" y="94"/>
                    <a:pt x="11" y="93"/>
                  </a:cubicBezTo>
                  <a:cubicBezTo>
                    <a:pt x="9" y="92"/>
                    <a:pt x="7" y="92"/>
                    <a:pt x="6" y="91"/>
                  </a:cubicBezTo>
                  <a:cubicBezTo>
                    <a:pt x="4" y="90"/>
                    <a:pt x="3" y="89"/>
                    <a:pt x="2" y="89"/>
                  </a:cubicBezTo>
                  <a:cubicBezTo>
                    <a:pt x="1" y="88"/>
                    <a:pt x="1" y="87"/>
                    <a:pt x="1" y="86"/>
                  </a:cubicBezTo>
                  <a:cubicBezTo>
                    <a:pt x="0" y="85"/>
                    <a:pt x="0" y="84"/>
                    <a:pt x="0" y="82"/>
                  </a:cubicBezTo>
                  <a:cubicBezTo>
                    <a:pt x="0" y="81"/>
                    <a:pt x="0" y="81"/>
                    <a:pt x="0" y="80"/>
                  </a:cubicBezTo>
                  <a:cubicBezTo>
                    <a:pt x="0" y="79"/>
                    <a:pt x="1" y="79"/>
                    <a:pt x="1" y="78"/>
                  </a:cubicBezTo>
                  <a:cubicBezTo>
                    <a:pt x="1" y="78"/>
                    <a:pt x="1" y="78"/>
                    <a:pt x="2" y="77"/>
                  </a:cubicBezTo>
                  <a:cubicBezTo>
                    <a:pt x="2" y="77"/>
                    <a:pt x="2" y="77"/>
                    <a:pt x="3" y="77"/>
                  </a:cubicBezTo>
                  <a:cubicBezTo>
                    <a:pt x="3" y="77"/>
                    <a:pt x="4" y="77"/>
                    <a:pt x="6" y="78"/>
                  </a:cubicBezTo>
                  <a:cubicBezTo>
                    <a:pt x="7" y="79"/>
                    <a:pt x="9" y="80"/>
                    <a:pt x="11" y="81"/>
                  </a:cubicBezTo>
                  <a:cubicBezTo>
                    <a:pt x="13" y="82"/>
                    <a:pt x="15" y="83"/>
                    <a:pt x="18" y="84"/>
                  </a:cubicBezTo>
                  <a:cubicBezTo>
                    <a:pt x="21" y="85"/>
                    <a:pt x="24" y="86"/>
                    <a:pt x="28" y="86"/>
                  </a:cubicBezTo>
                  <a:cubicBezTo>
                    <a:pt x="31" y="86"/>
                    <a:pt x="34" y="85"/>
                    <a:pt x="36" y="85"/>
                  </a:cubicBezTo>
                  <a:cubicBezTo>
                    <a:pt x="39" y="84"/>
                    <a:pt x="41" y="83"/>
                    <a:pt x="43" y="82"/>
                  </a:cubicBezTo>
                  <a:cubicBezTo>
                    <a:pt x="45" y="80"/>
                    <a:pt x="46" y="79"/>
                    <a:pt x="47" y="77"/>
                  </a:cubicBezTo>
                  <a:cubicBezTo>
                    <a:pt x="48" y="75"/>
                    <a:pt x="49" y="72"/>
                    <a:pt x="49" y="70"/>
                  </a:cubicBezTo>
                  <a:cubicBezTo>
                    <a:pt x="49" y="67"/>
                    <a:pt x="48" y="65"/>
                    <a:pt x="47" y="63"/>
                  </a:cubicBezTo>
                  <a:cubicBezTo>
                    <a:pt x="45" y="61"/>
                    <a:pt x="44" y="59"/>
                    <a:pt x="42" y="58"/>
                  </a:cubicBezTo>
                  <a:cubicBezTo>
                    <a:pt x="39" y="56"/>
                    <a:pt x="37" y="55"/>
                    <a:pt x="34" y="54"/>
                  </a:cubicBezTo>
                  <a:cubicBezTo>
                    <a:pt x="32" y="53"/>
                    <a:pt x="29" y="52"/>
                    <a:pt x="26" y="51"/>
                  </a:cubicBezTo>
                  <a:cubicBezTo>
                    <a:pt x="23" y="50"/>
                    <a:pt x="20" y="48"/>
                    <a:pt x="18" y="47"/>
                  </a:cubicBezTo>
                  <a:cubicBezTo>
                    <a:pt x="15" y="46"/>
                    <a:pt x="12" y="44"/>
                    <a:pt x="10" y="42"/>
                  </a:cubicBezTo>
                  <a:cubicBezTo>
                    <a:pt x="8" y="40"/>
                    <a:pt x="7" y="38"/>
                    <a:pt x="5" y="35"/>
                  </a:cubicBezTo>
                  <a:cubicBezTo>
                    <a:pt x="4" y="32"/>
                    <a:pt x="3" y="29"/>
                    <a:pt x="3" y="25"/>
                  </a:cubicBezTo>
                  <a:cubicBezTo>
                    <a:pt x="3" y="22"/>
                    <a:pt x="4" y="19"/>
                    <a:pt x="5" y="16"/>
                  </a:cubicBezTo>
                  <a:cubicBezTo>
                    <a:pt x="6" y="13"/>
                    <a:pt x="8" y="10"/>
                    <a:pt x="10" y="8"/>
                  </a:cubicBezTo>
                  <a:cubicBezTo>
                    <a:pt x="13" y="6"/>
                    <a:pt x="16" y="4"/>
                    <a:pt x="20" y="2"/>
                  </a:cubicBezTo>
                  <a:cubicBezTo>
                    <a:pt x="24" y="1"/>
                    <a:pt x="28" y="0"/>
                    <a:pt x="33" y="0"/>
                  </a:cubicBezTo>
                  <a:cubicBezTo>
                    <a:pt x="36" y="0"/>
                    <a:pt x="38" y="0"/>
                    <a:pt x="40" y="1"/>
                  </a:cubicBezTo>
                  <a:cubicBezTo>
                    <a:pt x="42" y="1"/>
                    <a:pt x="44" y="2"/>
                    <a:pt x="46" y="2"/>
                  </a:cubicBezTo>
                  <a:cubicBezTo>
                    <a:pt x="48" y="3"/>
                    <a:pt x="49" y="3"/>
                    <a:pt x="51" y="4"/>
                  </a:cubicBezTo>
                  <a:cubicBezTo>
                    <a:pt x="52" y="5"/>
                    <a:pt x="53" y="5"/>
                    <a:pt x="54" y="6"/>
                  </a:cubicBezTo>
                  <a:cubicBezTo>
                    <a:pt x="54" y="6"/>
                    <a:pt x="55" y="7"/>
                    <a:pt x="55" y="7"/>
                  </a:cubicBezTo>
                  <a:cubicBezTo>
                    <a:pt x="55" y="8"/>
                    <a:pt x="55" y="8"/>
                    <a:pt x="56" y="8"/>
                  </a:cubicBezTo>
                  <a:cubicBezTo>
                    <a:pt x="56" y="9"/>
                    <a:pt x="56" y="9"/>
                    <a:pt x="56" y="10"/>
                  </a:cubicBezTo>
                  <a:cubicBezTo>
                    <a:pt x="56" y="10"/>
                    <a:pt x="56" y="11"/>
                    <a:pt x="56" y="12"/>
                  </a:cubicBezTo>
                  <a:cubicBezTo>
                    <a:pt x="56" y="13"/>
                    <a:pt x="56" y="13"/>
                    <a:pt x="56" y="14"/>
                  </a:cubicBezTo>
                  <a:cubicBezTo>
                    <a:pt x="56" y="14"/>
                    <a:pt x="55" y="15"/>
                    <a:pt x="55" y="15"/>
                  </a:cubicBezTo>
                  <a:cubicBezTo>
                    <a:pt x="55" y="16"/>
                    <a:pt x="55" y="16"/>
                    <a:pt x="55" y="16"/>
                  </a:cubicBezTo>
                  <a:cubicBezTo>
                    <a:pt x="54" y="17"/>
                    <a:pt x="54" y="17"/>
                    <a:pt x="54" y="17"/>
                  </a:cubicBezTo>
                  <a:cubicBezTo>
                    <a:pt x="53" y="17"/>
                    <a:pt x="52" y="16"/>
                    <a:pt x="51" y="16"/>
                  </a:cubicBezTo>
                  <a:cubicBezTo>
                    <a:pt x="50" y="15"/>
                    <a:pt x="49" y="14"/>
                    <a:pt x="47" y="13"/>
                  </a:cubicBezTo>
                  <a:cubicBezTo>
                    <a:pt x="45" y="13"/>
                    <a:pt x="43" y="12"/>
                    <a:pt x="41" y="11"/>
                  </a:cubicBezTo>
                  <a:cubicBezTo>
                    <a:pt x="39" y="10"/>
                    <a:pt x="36" y="10"/>
                    <a:pt x="33" y="10"/>
                  </a:cubicBezTo>
                  <a:cubicBezTo>
                    <a:pt x="30" y="10"/>
                    <a:pt x="27" y="10"/>
                    <a:pt x="25" y="11"/>
                  </a:cubicBezTo>
                  <a:cubicBezTo>
                    <a:pt x="22" y="12"/>
                    <a:pt x="21" y="13"/>
                    <a:pt x="19" y="14"/>
                  </a:cubicBezTo>
                  <a:cubicBezTo>
                    <a:pt x="18" y="15"/>
                    <a:pt x="16" y="17"/>
                    <a:pt x="16" y="19"/>
                  </a:cubicBezTo>
                  <a:cubicBezTo>
                    <a:pt x="15" y="20"/>
                    <a:pt x="15" y="22"/>
                    <a:pt x="15" y="24"/>
                  </a:cubicBezTo>
                  <a:cubicBezTo>
                    <a:pt x="15" y="27"/>
                    <a:pt x="15" y="30"/>
                    <a:pt x="16" y="32"/>
                  </a:cubicBezTo>
                  <a:cubicBezTo>
                    <a:pt x="18" y="34"/>
                    <a:pt x="20" y="35"/>
                    <a:pt x="22" y="37"/>
                  </a:cubicBezTo>
                  <a:cubicBezTo>
                    <a:pt x="24" y="38"/>
                    <a:pt x="26" y="39"/>
                    <a:pt x="29" y="41"/>
                  </a:cubicBezTo>
                  <a:cubicBezTo>
                    <a:pt x="32" y="42"/>
                    <a:pt x="35" y="43"/>
                    <a:pt x="37" y="44"/>
                  </a:cubicBezTo>
                  <a:cubicBezTo>
                    <a:pt x="40" y="45"/>
                    <a:pt x="43" y="46"/>
                    <a:pt x="46" y="48"/>
                  </a:cubicBezTo>
                  <a:cubicBezTo>
                    <a:pt x="49" y="49"/>
                    <a:pt x="51" y="50"/>
                    <a:pt x="53" y="52"/>
                  </a:cubicBezTo>
                  <a:cubicBezTo>
                    <a:pt x="55" y="54"/>
                    <a:pt x="57" y="57"/>
                    <a:pt x="58" y="59"/>
                  </a:cubicBezTo>
                  <a:cubicBezTo>
                    <a:pt x="60" y="62"/>
                    <a:pt x="60" y="65"/>
                    <a:pt x="60" y="69"/>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2" name="Freeform 17"/>
            <p:cNvSpPr>
              <a:spLocks/>
            </p:cNvSpPr>
            <p:nvPr/>
          </p:nvSpPr>
          <p:spPr bwMode="auto">
            <a:xfrm>
              <a:off x="5432410" y="5711825"/>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55B3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3" name="Freeform 18"/>
            <p:cNvSpPr>
              <a:spLocks/>
            </p:cNvSpPr>
            <p:nvPr/>
          </p:nvSpPr>
          <p:spPr bwMode="auto">
            <a:xfrm>
              <a:off x="5432410" y="5711825"/>
              <a:ext cx="136092" cy="153678"/>
            </a:xfrm>
            <a:custGeom>
              <a:avLst/>
              <a:gdLst>
                <a:gd name="T0" fmla="*/ 86 w 86"/>
                <a:gd name="T1" fmla="*/ 99 h 99"/>
                <a:gd name="T2" fmla="*/ 86 w 86"/>
                <a:gd name="T3" fmla="*/ 0 h 99"/>
                <a:gd name="T4" fmla="*/ 0 w 86"/>
                <a:gd name="T5" fmla="*/ 50 h 99"/>
              </a:gdLst>
              <a:ahLst/>
              <a:cxnLst>
                <a:cxn ang="0">
                  <a:pos x="T0" y="T1"/>
                </a:cxn>
                <a:cxn ang="0">
                  <a:pos x="T2" y="T3"/>
                </a:cxn>
                <a:cxn ang="0">
                  <a:pos x="T4" y="T5"/>
                </a:cxn>
              </a:cxnLst>
              <a:rect l="0" t="0" r="r" b="b"/>
              <a:pathLst>
                <a:path w="86" h="99">
                  <a:moveTo>
                    <a:pt x="86" y="99"/>
                  </a:moveTo>
                  <a:lnTo>
                    <a:pt x="86" y="0"/>
                  </a:lnTo>
                  <a:lnTo>
                    <a:pt x="0" y="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4" name="Freeform 19"/>
            <p:cNvSpPr>
              <a:spLocks/>
            </p:cNvSpPr>
            <p:nvPr/>
          </p:nvSpPr>
          <p:spPr bwMode="auto">
            <a:xfrm>
              <a:off x="5427663" y="5804963"/>
              <a:ext cx="136092" cy="152125"/>
            </a:xfrm>
            <a:custGeom>
              <a:avLst/>
              <a:gdLst>
                <a:gd name="T0" fmla="*/ 0 w 86"/>
                <a:gd name="T1" fmla="*/ 0 h 98"/>
                <a:gd name="T2" fmla="*/ 0 w 86"/>
                <a:gd name="T3" fmla="*/ 98 h 98"/>
                <a:gd name="T4" fmla="*/ 86 w 86"/>
                <a:gd name="T5" fmla="*/ 48 h 98"/>
                <a:gd name="T6" fmla="*/ 86 w 86"/>
                <a:gd name="T7" fmla="*/ 48 h 98"/>
                <a:gd name="T8" fmla="*/ 0 w 86"/>
                <a:gd name="T9" fmla="*/ 0 h 98"/>
              </a:gdLst>
              <a:ahLst/>
              <a:cxnLst>
                <a:cxn ang="0">
                  <a:pos x="T0" y="T1"/>
                </a:cxn>
                <a:cxn ang="0">
                  <a:pos x="T2" y="T3"/>
                </a:cxn>
                <a:cxn ang="0">
                  <a:pos x="T4" y="T5"/>
                </a:cxn>
                <a:cxn ang="0">
                  <a:pos x="T6" y="T7"/>
                </a:cxn>
                <a:cxn ang="0">
                  <a:pos x="T8" y="T9"/>
                </a:cxn>
              </a:cxnLst>
              <a:rect l="0" t="0" r="r" b="b"/>
              <a:pathLst>
                <a:path w="86" h="98">
                  <a:moveTo>
                    <a:pt x="0" y="0"/>
                  </a:moveTo>
                  <a:lnTo>
                    <a:pt x="0" y="98"/>
                  </a:lnTo>
                  <a:lnTo>
                    <a:pt x="86" y="48"/>
                  </a:lnTo>
                  <a:lnTo>
                    <a:pt x="86" y="48"/>
                  </a:lnTo>
                  <a:lnTo>
                    <a:pt x="0" y="0"/>
                  </a:lnTo>
                  <a:close/>
                </a:path>
              </a:pathLst>
            </a:custGeom>
            <a:solidFill>
              <a:srgbClr val="F39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5" name="Freeform 20"/>
            <p:cNvSpPr>
              <a:spLocks/>
            </p:cNvSpPr>
            <p:nvPr/>
          </p:nvSpPr>
          <p:spPr bwMode="auto">
            <a:xfrm>
              <a:off x="5432410" y="5894996"/>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E83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6" name="Freeform 21"/>
            <p:cNvSpPr>
              <a:spLocks/>
            </p:cNvSpPr>
            <p:nvPr/>
          </p:nvSpPr>
          <p:spPr bwMode="auto">
            <a:xfrm>
              <a:off x="5582745" y="5711825"/>
              <a:ext cx="136092" cy="153678"/>
            </a:xfrm>
            <a:custGeom>
              <a:avLst/>
              <a:gdLst>
                <a:gd name="T0" fmla="*/ 86 w 86"/>
                <a:gd name="T1" fmla="*/ 50 h 99"/>
                <a:gd name="T2" fmla="*/ 0 w 86"/>
                <a:gd name="T3" fmla="*/ 0 h 99"/>
                <a:gd name="T4" fmla="*/ 0 w 86"/>
                <a:gd name="T5" fmla="*/ 99 h 99"/>
                <a:gd name="T6" fmla="*/ 86 w 86"/>
                <a:gd name="T7" fmla="*/ 50 h 99"/>
              </a:gdLst>
              <a:ahLst/>
              <a:cxnLst>
                <a:cxn ang="0">
                  <a:pos x="T0" y="T1"/>
                </a:cxn>
                <a:cxn ang="0">
                  <a:pos x="T2" y="T3"/>
                </a:cxn>
                <a:cxn ang="0">
                  <a:pos x="T4" y="T5"/>
                </a:cxn>
                <a:cxn ang="0">
                  <a:pos x="T6" y="T7"/>
                </a:cxn>
              </a:cxnLst>
              <a:rect l="0" t="0" r="r" b="b"/>
              <a:pathLst>
                <a:path w="86" h="99">
                  <a:moveTo>
                    <a:pt x="86" y="50"/>
                  </a:moveTo>
                  <a:lnTo>
                    <a:pt x="0" y="0"/>
                  </a:lnTo>
                  <a:lnTo>
                    <a:pt x="0" y="99"/>
                  </a:lnTo>
                  <a:lnTo>
                    <a:pt x="86" y="50"/>
                  </a:lnTo>
                  <a:close/>
                </a:path>
              </a:pathLst>
            </a:custGeom>
            <a:solidFill>
              <a:srgbClr val="00A0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sp>
        <p:nvSpPr>
          <p:cNvPr id="3" name="Subtitle 2">
            <a:extLst>
              <a:ext uri="{FF2B5EF4-FFF2-40B4-BE49-F238E27FC236}">
                <a16:creationId xmlns:a16="http://schemas.microsoft.com/office/drawing/2014/main" id="{047BE8A9-C5C3-408D-BFAE-BCCE65A01751}"/>
              </a:ext>
            </a:extLst>
          </p:cNvPr>
          <p:cNvSpPr>
            <a:spLocks noGrp="1"/>
          </p:cNvSpPr>
          <p:nvPr>
            <p:ph type="subTitle" idx="1"/>
          </p:nvPr>
        </p:nvSpPr>
        <p:spPr/>
        <p:txBody>
          <a:bodyPr/>
          <a:lstStyle/>
          <a:p>
            <a:r>
              <a:rPr lang="en-US" altLang="ko-KR" sz="1800" b="1" dirty="0">
                <a:solidFill>
                  <a:schemeClr val="tx1"/>
                </a:solidFill>
              </a:rPr>
              <a:t>Joyce Woznica</a:t>
            </a:r>
            <a:br>
              <a:rPr lang="en-US" altLang="ko-KR" sz="1200" dirty="0">
                <a:solidFill>
                  <a:schemeClr val="tx1"/>
                </a:solidFill>
              </a:rPr>
            </a:br>
            <a:r>
              <a:rPr lang="en-US" altLang="ko-KR" sz="1200" dirty="0">
                <a:solidFill>
                  <a:schemeClr val="tx1"/>
                </a:solidFill>
              </a:rPr>
              <a:t>SID: 37463397</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22598" y="189434"/>
            <a:ext cx="7704856" cy="798753"/>
          </a:xfrm>
        </p:spPr>
        <p:txBody>
          <a:bodyPr>
            <a:normAutofit/>
          </a:bodyPr>
          <a:lstStyle/>
          <a:p>
            <a:r>
              <a:rPr lang="en-US" altLang="ko-KR" dirty="0"/>
              <a:t>Horse Records</a:t>
            </a:r>
            <a:endParaRPr lang="ko-KR" altLang="en-US" dirty="0"/>
          </a:p>
        </p:txBody>
      </p:sp>
      <p:sp>
        <p:nvSpPr>
          <p:cNvPr id="37" name="내용 개체 틀 36"/>
          <p:cNvSpPr>
            <a:spLocks noGrp="1"/>
          </p:cNvSpPr>
          <p:nvPr>
            <p:ph idx="1"/>
          </p:nvPr>
        </p:nvSpPr>
        <p:spPr>
          <a:xfrm>
            <a:off x="4259002" y="281095"/>
            <a:ext cx="4536504" cy="1069836"/>
          </a:xfrm>
        </p:spPr>
        <p:txBody>
          <a:bodyPr/>
          <a:lstStyle/>
          <a:p>
            <a:r>
              <a:rPr lang="en-US" altLang="ko-KR" dirty="0"/>
              <a:t>Replace with your own text</a:t>
            </a:r>
          </a:p>
          <a:p>
            <a:endParaRPr lang="ko-KR" altLang="en-US" dirty="0"/>
          </a:p>
        </p:txBody>
      </p:sp>
      <p:pic>
        <p:nvPicPr>
          <p:cNvPr id="4" name="Picture 3" descr="Diagram&#10;&#10;Description automatically generated">
            <a:extLst>
              <a:ext uri="{FF2B5EF4-FFF2-40B4-BE49-F238E27FC236}">
                <a16:creationId xmlns:a16="http://schemas.microsoft.com/office/drawing/2014/main" id="{05F7AD55-78A2-4E67-BF0F-EE23CA6D36A3}"/>
              </a:ext>
            </a:extLst>
          </p:cNvPr>
          <p:cNvPicPr/>
          <p:nvPr/>
        </p:nvPicPr>
        <p:blipFill rotWithShape="1">
          <a:blip r:embed="rId3">
            <a:extLst>
              <a:ext uri="{28A0092B-C50C-407E-A947-70E740481C1C}">
                <a14:useLocalDpi xmlns:a14="http://schemas.microsoft.com/office/drawing/2010/main" val="0"/>
              </a:ext>
            </a:extLst>
          </a:blip>
          <a:srcRect l="1539" t="2469" r="1283" b="2928"/>
          <a:stretch/>
        </p:blipFill>
        <p:spPr bwMode="auto">
          <a:xfrm>
            <a:off x="347470" y="1597082"/>
            <a:ext cx="6146678" cy="4032448"/>
          </a:xfrm>
          <a:prstGeom prst="rect">
            <a:avLst/>
          </a:prstGeom>
          <a:ln>
            <a:noFill/>
          </a:ln>
          <a:effectLst>
            <a:outerShdw blurRad="50800" dist="38100" dir="2700000" algn="tl" rotWithShape="0">
              <a:prstClr val="black">
                <a:alpha val="40000"/>
              </a:prstClr>
            </a:outerShdw>
          </a:effectLst>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309FA7F6-7B2C-4215-8E73-5C592991C870}"/>
              </a:ext>
            </a:extLst>
          </p:cNvPr>
          <p:cNvPicPr/>
          <p:nvPr/>
        </p:nvPicPr>
        <p:blipFill>
          <a:blip r:embed="rId4"/>
          <a:stretch>
            <a:fillRect/>
          </a:stretch>
        </p:blipFill>
        <p:spPr>
          <a:xfrm>
            <a:off x="6912379" y="1557586"/>
            <a:ext cx="4930564" cy="3168353"/>
          </a:xfrm>
          <a:prstGeom prst="rect">
            <a:avLst/>
          </a:prstGeom>
          <a:effectLst>
            <a:outerShdw blurRad="50800" dist="38100" dir="2700000" algn="tl" rotWithShape="0">
              <a:prstClr val="black">
                <a:alpha val="40000"/>
              </a:prstClr>
            </a:outerShdw>
          </a:effectLst>
        </p:spPr>
      </p:pic>
      <p:pic>
        <p:nvPicPr>
          <p:cNvPr id="6" name="Picture 5">
            <a:extLst>
              <a:ext uri="{FF2B5EF4-FFF2-40B4-BE49-F238E27FC236}">
                <a16:creationId xmlns:a16="http://schemas.microsoft.com/office/drawing/2014/main" id="{8AD4A245-246E-4F52-97C2-C80F231CF97D}"/>
              </a:ext>
            </a:extLst>
          </p:cNvPr>
          <p:cNvPicPr/>
          <p:nvPr/>
        </p:nvPicPr>
        <p:blipFill>
          <a:blip r:embed="rId5"/>
          <a:stretch>
            <a:fillRect/>
          </a:stretch>
        </p:blipFill>
        <p:spPr>
          <a:xfrm>
            <a:off x="6743278" y="4905410"/>
            <a:ext cx="2773680" cy="1379855"/>
          </a:xfrm>
          <a:prstGeom prst="rect">
            <a:avLst/>
          </a:prstGeom>
          <a:effectLst>
            <a:outerShdw blurRad="50800" dist="38100" dir="2700000" algn="tl" rotWithShape="0">
              <a:prstClr val="black">
                <a:alpha val="40000"/>
              </a:prstClr>
            </a:outerShdw>
          </a:effectLst>
        </p:spPr>
      </p:pic>
      <p:pic>
        <p:nvPicPr>
          <p:cNvPr id="7" name="Picture 6">
            <a:extLst>
              <a:ext uri="{FF2B5EF4-FFF2-40B4-BE49-F238E27FC236}">
                <a16:creationId xmlns:a16="http://schemas.microsoft.com/office/drawing/2014/main" id="{D270B0A9-30AE-4173-8086-6FC8F09AE369}"/>
              </a:ext>
            </a:extLst>
          </p:cNvPr>
          <p:cNvPicPr/>
          <p:nvPr/>
        </p:nvPicPr>
        <p:blipFill>
          <a:blip r:embed="rId6"/>
          <a:stretch>
            <a:fillRect/>
          </a:stretch>
        </p:blipFill>
        <p:spPr>
          <a:xfrm>
            <a:off x="9359515" y="5832828"/>
            <a:ext cx="2720340" cy="90487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165840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17835" y="189434"/>
            <a:ext cx="7493595" cy="798753"/>
          </a:xfrm>
        </p:spPr>
        <p:txBody>
          <a:bodyPr>
            <a:normAutofit/>
          </a:bodyPr>
          <a:lstStyle/>
          <a:p>
            <a:r>
              <a:rPr lang="en-US" altLang="ko-KR" dirty="0">
                <a:solidFill>
                  <a:schemeClr val="tx1">
                    <a:lumMod val="75000"/>
                    <a:lumOff val="25000"/>
                  </a:schemeClr>
                </a:solidFill>
              </a:rPr>
              <a:t>Learning Objectives Satisfied</a:t>
            </a:r>
            <a:endParaRPr lang="ko-KR" altLang="en-US" dirty="0">
              <a:solidFill>
                <a:schemeClr val="tx1">
                  <a:lumMod val="75000"/>
                  <a:lumOff val="25000"/>
                </a:schemeClr>
              </a:solidFill>
            </a:endParaRPr>
          </a:p>
        </p:txBody>
      </p:sp>
      <p:sp>
        <p:nvSpPr>
          <p:cNvPr id="6" name="내용 개체 틀 5"/>
          <p:cNvSpPr>
            <a:spLocks noGrp="1"/>
          </p:cNvSpPr>
          <p:nvPr>
            <p:ph idx="1"/>
          </p:nvPr>
        </p:nvSpPr>
        <p:spPr/>
        <p:txBody>
          <a:bodyPr>
            <a:normAutofit/>
          </a:bodyPr>
          <a:lstStyle/>
          <a:p>
            <a:pPr marL="342900" indent="-342900">
              <a:buFont typeface="Arial" panose="020B0604020202020204" pitchFamily="34" charset="0"/>
              <a:buChar char="•"/>
            </a:pPr>
            <a:r>
              <a:rPr lang="en-US" sz="2400" i="0" dirty="0"/>
              <a:t>Collecting and organization data</a:t>
            </a:r>
          </a:p>
          <a:p>
            <a:pPr marL="342900" indent="-342900">
              <a:buFont typeface="Arial" panose="020B0604020202020204" pitchFamily="34" charset="0"/>
              <a:buChar char="•"/>
            </a:pPr>
            <a:r>
              <a:rPr lang="en-US" sz="2400" i="0" dirty="0"/>
              <a:t>Identifying patterns in data via visualization, statistical analysis, and data mining</a:t>
            </a:r>
          </a:p>
          <a:p>
            <a:pPr marL="342900" indent="-342900">
              <a:buFont typeface="Arial" panose="020B0604020202020204" pitchFamily="34" charset="0"/>
              <a:buChar char="•"/>
            </a:pPr>
            <a:r>
              <a:rPr lang="en-US" sz="2400" i="0" dirty="0"/>
              <a:t>Developing a plan of action to implement the business decisions derived from </a:t>
            </a:r>
            <a:br>
              <a:rPr lang="en-US" sz="2400" i="0" dirty="0"/>
            </a:br>
            <a:r>
              <a:rPr lang="en-US" sz="2400" i="0" dirty="0"/>
              <a:t>analysis</a:t>
            </a:r>
          </a:p>
          <a:p>
            <a:pPr marL="342900" indent="-342900">
              <a:buFont typeface="Arial" panose="020B0604020202020204" pitchFamily="34" charset="0"/>
              <a:buChar char="•"/>
            </a:pPr>
            <a:r>
              <a:rPr lang="en-US" sz="2400" i="0" dirty="0"/>
              <a:t>Demonstrating communication skills regarding data and its analysis for managers, IT </a:t>
            </a:r>
            <a:br>
              <a:rPr lang="en-US" sz="2400" i="0" dirty="0"/>
            </a:br>
            <a:r>
              <a:rPr lang="en-US" sz="2400" i="0" dirty="0"/>
              <a:t>professionals, programmers, statisticians, and other relevant professionals in their organization</a:t>
            </a:r>
          </a:p>
          <a:p>
            <a:endParaRPr lang="ko-KR" altLang="en-US" sz="2400" i="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그룹 7"/>
          <p:cNvGrpSpPr/>
          <p:nvPr/>
        </p:nvGrpSpPr>
        <p:grpSpPr>
          <a:xfrm>
            <a:off x="694606" y="2061642"/>
            <a:ext cx="5040560" cy="2638131"/>
            <a:chOff x="1901916" y="-836102"/>
            <a:chExt cx="3744417" cy="2638131"/>
          </a:xfrm>
        </p:grpSpPr>
        <p:grpSp>
          <p:nvGrpSpPr>
            <p:cNvPr id="9" name="그룹 8"/>
            <p:cNvGrpSpPr/>
            <p:nvPr/>
          </p:nvGrpSpPr>
          <p:grpSpPr>
            <a:xfrm>
              <a:off x="1901916" y="114518"/>
              <a:ext cx="3744417" cy="1687511"/>
              <a:chOff x="4621319" y="-176412"/>
              <a:chExt cx="3744417" cy="1687511"/>
            </a:xfrm>
          </p:grpSpPr>
          <p:sp>
            <p:nvSpPr>
              <p:cNvPr id="11" name="Text Box 5"/>
              <p:cNvSpPr txBox="1">
                <a:spLocks noChangeArrowheads="1"/>
              </p:cNvSpPr>
              <p:nvPr/>
            </p:nvSpPr>
            <p:spPr bwMode="auto">
              <a:xfrm>
                <a:off x="4621319" y="-176412"/>
                <a:ext cx="3218706" cy="107721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200" b="1" dirty="0">
                    <a:solidFill>
                      <a:srgbClr val="000000"/>
                    </a:solidFill>
                    <a:latin typeface="+mj-lt"/>
                    <a:cs typeface="굴림" pitchFamily="50" charset="-127"/>
                  </a:rPr>
                  <a:t>Data Analysis and Decision Making</a:t>
                </a:r>
              </a:p>
            </p:txBody>
          </p:sp>
          <p:sp>
            <p:nvSpPr>
              <p:cNvPr id="16" name="직사각형 15"/>
              <p:cNvSpPr/>
              <p:nvPr/>
            </p:nvSpPr>
            <p:spPr>
              <a:xfrm>
                <a:off x="4621319" y="1249232"/>
                <a:ext cx="3744417" cy="261867"/>
              </a:xfrm>
              <a:prstGeom prst="rect">
                <a:avLst/>
              </a:prstGeom>
              <a:noFill/>
            </p:spPr>
            <p:txBody>
              <a:bodyPr wrap="square">
                <a:spAutoFit/>
              </a:bodyPr>
              <a:lstStyle/>
              <a:p>
                <a:pPr lvl="0">
                  <a:lnSpc>
                    <a:spcPts val="1200"/>
                  </a:lnSpc>
                  <a:defRPr/>
                </a:pPr>
                <a:r>
                  <a:rPr lang="en-US" altLang="ko-KR" sz="1600" dirty="0">
                    <a:solidFill>
                      <a:schemeClr val="tx1">
                        <a:lumMod val="75000"/>
                        <a:lumOff val="25000"/>
                      </a:schemeClr>
                    </a:solidFill>
                    <a:latin typeface="+mj-lt"/>
                    <a:cs typeface="굴림" pitchFamily="50" charset="-127"/>
                  </a:rPr>
                  <a:t>Professor Lynn Gill</a:t>
                </a:r>
              </a:p>
            </p:txBody>
          </p:sp>
        </p:grpSp>
        <p:sp>
          <p:nvSpPr>
            <p:cNvPr id="10" name="Text Box 4"/>
            <p:cNvSpPr txBox="1">
              <a:spLocks noChangeArrowheads="1"/>
            </p:cNvSpPr>
            <p:nvPr/>
          </p:nvSpPr>
          <p:spPr bwMode="auto">
            <a:xfrm>
              <a:off x="1901916" y="-836102"/>
              <a:ext cx="2160239" cy="830997"/>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4800" b="1" dirty="0">
                  <a:solidFill>
                    <a:srgbClr val="7F3F23"/>
                  </a:solidFill>
                  <a:latin typeface="+mj-lt"/>
                  <a:ea typeface="맑은 고딕" panose="020B0503020000020004" pitchFamily="50" charset="-127"/>
                  <a:cs typeface="굴림" pitchFamily="50" charset="-127"/>
                </a:rPr>
                <a:t>MBC 638</a:t>
              </a:r>
              <a:endParaRPr kumimoji="1" lang="ko-KR" altLang="ko-KR" sz="4800" b="1" dirty="0">
                <a:solidFill>
                  <a:srgbClr val="7F3F23"/>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9903935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22598" y="189434"/>
            <a:ext cx="7704856" cy="798753"/>
          </a:xfrm>
        </p:spPr>
        <p:txBody>
          <a:bodyPr>
            <a:normAutofit fontScale="90000"/>
          </a:bodyPr>
          <a:lstStyle/>
          <a:p>
            <a:r>
              <a:rPr lang="en-US" altLang="ko-KR" dirty="0"/>
              <a:t>Horse Ride Preparation Process Improvement</a:t>
            </a:r>
            <a:endParaRPr lang="ko-KR" altLang="en-US" dirty="0"/>
          </a:p>
        </p:txBody>
      </p:sp>
      <p:sp>
        <p:nvSpPr>
          <p:cNvPr id="37" name="내용 개체 틀 36"/>
          <p:cNvSpPr>
            <a:spLocks noGrp="1"/>
          </p:cNvSpPr>
          <p:nvPr>
            <p:ph idx="1"/>
          </p:nvPr>
        </p:nvSpPr>
        <p:spPr/>
        <p:txBody>
          <a:bodyPr/>
          <a:lstStyle/>
          <a:p>
            <a:r>
              <a:rPr lang="en-US" altLang="ko-KR" dirty="0"/>
              <a:t>Replace with your own text</a:t>
            </a:r>
          </a:p>
          <a:p>
            <a:endParaRPr lang="ko-KR" altLang="en-US" dirty="0"/>
          </a:p>
        </p:txBody>
      </p:sp>
      <p:pic>
        <p:nvPicPr>
          <p:cNvPr id="4" name="Picture 3">
            <a:extLst>
              <a:ext uri="{FF2B5EF4-FFF2-40B4-BE49-F238E27FC236}">
                <a16:creationId xmlns:a16="http://schemas.microsoft.com/office/drawing/2014/main" id="{B11C7BE1-2678-4A11-A283-19C1A5AFCAD1}"/>
              </a:ext>
            </a:extLst>
          </p:cNvPr>
          <p:cNvPicPr/>
          <p:nvPr/>
        </p:nvPicPr>
        <p:blipFill rotWithShape="1">
          <a:blip r:embed="rId2"/>
          <a:srcRect t="14287" b="1749"/>
          <a:stretch/>
        </p:blipFill>
        <p:spPr bwMode="auto">
          <a:xfrm>
            <a:off x="5735166" y="2109686"/>
            <a:ext cx="5707380" cy="3576320"/>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A6505748-2B49-41F8-BEE1-B8AB29D2B233}"/>
              </a:ext>
            </a:extLst>
          </p:cNvPr>
          <p:cNvPicPr/>
          <p:nvPr/>
        </p:nvPicPr>
        <p:blipFill>
          <a:blip r:embed="rId3"/>
          <a:stretch>
            <a:fillRect/>
          </a:stretch>
        </p:blipFill>
        <p:spPr>
          <a:xfrm>
            <a:off x="3550761" y="1562259"/>
            <a:ext cx="5088890" cy="3735070"/>
          </a:xfrm>
          <a:prstGeom prst="rect">
            <a:avLst/>
          </a:prstGeom>
        </p:spPr>
      </p:pic>
      <p:pic>
        <p:nvPicPr>
          <p:cNvPr id="6" name="Picture 5">
            <a:extLst>
              <a:ext uri="{FF2B5EF4-FFF2-40B4-BE49-F238E27FC236}">
                <a16:creationId xmlns:a16="http://schemas.microsoft.com/office/drawing/2014/main" id="{C62C5EA2-9CFD-4989-AF27-11BAE5753F12}"/>
              </a:ext>
            </a:extLst>
          </p:cNvPr>
          <p:cNvPicPr/>
          <p:nvPr/>
        </p:nvPicPr>
        <p:blipFill>
          <a:blip r:embed="rId4"/>
          <a:stretch>
            <a:fillRect/>
          </a:stretch>
        </p:blipFill>
        <p:spPr>
          <a:xfrm>
            <a:off x="762476" y="2502499"/>
            <a:ext cx="5332730" cy="3884295"/>
          </a:xfrm>
          <a:prstGeom prst="rect">
            <a:avLst/>
          </a:prstGeom>
        </p:spPr>
      </p:pic>
    </p:spTree>
    <p:extLst>
      <p:ext uri="{BB962C8B-B14F-4D97-AF65-F5344CB8AC3E}">
        <p14:creationId xmlns:p14="http://schemas.microsoft.com/office/powerpoint/2010/main" val="20035471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17835" y="189434"/>
            <a:ext cx="7493595" cy="798753"/>
          </a:xfrm>
        </p:spPr>
        <p:txBody>
          <a:bodyPr>
            <a:normAutofit/>
          </a:bodyPr>
          <a:lstStyle/>
          <a:p>
            <a:r>
              <a:rPr lang="en-US" altLang="ko-KR" dirty="0">
                <a:solidFill>
                  <a:schemeClr val="tx1">
                    <a:lumMod val="75000"/>
                    <a:lumOff val="25000"/>
                  </a:schemeClr>
                </a:solidFill>
              </a:rPr>
              <a:t>Learning Objectives Satisfied</a:t>
            </a:r>
            <a:endParaRPr lang="ko-KR" altLang="en-US" dirty="0">
              <a:solidFill>
                <a:schemeClr val="tx1">
                  <a:lumMod val="75000"/>
                  <a:lumOff val="25000"/>
                </a:schemeClr>
              </a:solidFill>
            </a:endParaRPr>
          </a:p>
        </p:txBody>
      </p:sp>
      <p:sp>
        <p:nvSpPr>
          <p:cNvPr id="6" name="내용 개체 틀 5"/>
          <p:cNvSpPr>
            <a:spLocks noGrp="1"/>
          </p:cNvSpPr>
          <p:nvPr>
            <p:ph idx="1"/>
          </p:nvPr>
        </p:nvSpPr>
        <p:spPr/>
        <p:txBody>
          <a:bodyPr/>
          <a:lstStyle/>
          <a:p>
            <a:pPr marL="342900" indent="-342900">
              <a:buFont typeface="Arial" panose="020B0604020202020204" pitchFamily="34" charset="0"/>
              <a:buChar char="•"/>
            </a:pPr>
            <a:r>
              <a:rPr lang="en-US" sz="2400" i="0" dirty="0"/>
              <a:t>Describing a broad overview of the major practice areas of data science</a:t>
            </a:r>
          </a:p>
          <a:p>
            <a:pPr marL="342900" indent="-342900">
              <a:buFont typeface="Arial" panose="020B0604020202020204" pitchFamily="34" charset="0"/>
              <a:buChar char="•"/>
            </a:pPr>
            <a:r>
              <a:rPr lang="en-US" sz="2400" i="0" dirty="0"/>
              <a:t>Collecting and organization data</a:t>
            </a:r>
          </a:p>
          <a:p>
            <a:pPr marL="342900" indent="-342900">
              <a:buFont typeface="Arial" panose="020B0604020202020204" pitchFamily="34" charset="0"/>
              <a:buChar char="•"/>
            </a:pPr>
            <a:r>
              <a:rPr lang="en-US" sz="2400" i="0" dirty="0"/>
              <a:t>Developing a plan of action to implement the business decisions derived from </a:t>
            </a:r>
            <a:br>
              <a:rPr lang="en-US" sz="2400" i="0" dirty="0"/>
            </a:br>
            <a:r>
              <a:rPr lang="en-US" sz="2400" i="0" dirty="0"/>
              <a:t>analysis</a:t>
            </a:r>
          </a:p>
          <a:p>
            <a:pPr marL="342900" indent="-342900">
              <a:buFont typeface="Arial" panose="020B0604020202020204" pitchFamily="34" charset="0"/>
              <a:buChar char="•"/>
            </a:pPr>
            <a:r>
              <a:rPr lang="en-US" sz="2400" i="0" dirty="0"/>
              <a:t>Developing alternative strategies based on data</a:t>
            </a:r>
          </a:p>
          <a:p>
            <a:pPr marL="342900" indent="-342900">
              <a:buFont typeface="Arial" panose="020B0604020202020204" pitchFamily="34" charset="0"/>
              <a:buChar char="•"/>
            </a:pPr>
            <a:r>
              <a:rPr lang="en-US" sz="2400" i="0" dirty="0"/>
              <a:t>Demonstrating communication skills regarding data and its analysis for managers, IT </a:t>
            </a:r>
            <a:br>
              <a:rPr lang="en-US" sz="2400" i="0" dirty="0"/>
            </a:br>
            <a:r>
              <a:rPr lang="en-US" sz="2400" i="0" dirty="0"/>
              <a:t>professionals, programmers, statisticians, and other relevant professionals in their organization</a:t>
            </a:r>
          </a:p>
          <a:p>
            <a:endParaRPr lang="ko-KR" altLang="en-US" dirty="0"/>
          </a:p>
        </p:txBody>
      </p:sp>
    </p:spTree>
    <p:extLst>
      <p:ext uri="{BB962C8B-B14F-4D97-AF65-F5344CB8AC3E}">
        <p14:creationId xmlns:p14="http://schemas.microsoft.com/office/powerpoint/2010/main" val="3875673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그룹 7"/>
          <p:cNvGrpSpPr/>
          <p:nvPr/>
        </p:nvGrpSpPr>
        <p:grpSpPr>
          <a:xfrm>
            <a:off x="694606" y="2061642"/>
            <a:ext cx="5057359" cy="2134075"/>
            <a:chOff x="1901916" y="-836102"/>
            <a:chExt cx="3756896" cy="2134075"/>
          </a:xfrm>
        </p:grpSpPr>
        <p:grpSp>
          <p:nvGrpSpPr>
            <p:cNvPr id="9" name="그룹 8"/>
            <p:cNvGrpSpPr/>
            <p:nvPr/>
          </p:nvGrpSpPr>
          <p:grpSpPr>
            <a:xfrm>
              <a:off x="1901916" y="114518"/>
              <a:ext cx="3756896" cy="1183455"/>
              <a:chOff x="4621319" y="-176412"/>
              <a:chExt cx="3756896" cy="1183455"/>
            </a:xfrm>
          </p:grpSpPr>
          <p:sp>
            <p:nvSpPr>
              <p:cNvPr id="11" name="Text Box 5"/>
              <p:cNvSpPr txBox="1">
                <a:spLocks noChangeArrowheads="1"/>
              </p:cNvSpPr>
              <p:nvPr/>
            </p:nvSpPr>
            <p:spPr bwMode="auto">
              <a:xfrm>
                <a:off x="4621319" y="-176412"/>
                <a:ext cx="3218706" cy="5847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200" b="1" dirty="0">
                    <a:solidFill>
                      <a:srgbClr val="000000"/>
                    </a:solidFill>
                    <a:latin typeface="+mj-lt"/>
                    <a:cs typeface="굴림" pitchFamily="50" charset="-127"/>
                  </a:rPr>
                  <a:t>Data Analytics</a:t>
                </a:r>
              </a:p>
            </p:txBody>
          </p:sp>
          <p:sp>
            <p:nvSpPr>
              <p:cNvPr id="16" name="직사각형 15"/>
              <p:cNvSpPr/>
              <p:nvPr/>
            </p:nvSpPr>
            <p:spPr>
              <a:xfrm>
                <a:off x="4633798" y="745176"/>
                <a:ext cx="3744417" cy="261867"/>
              </a:xfrm>
              <a:prstGeom prst="rect">
                <a:avLst/>
              </a:prstGeom>
              <a:noFill/>
            </p:spPr>
            <p:txBody>
              <a:bodyPr wrap="square">
                <a:spAutoFit/>
              </a:bodyPr>
              <a:lstStyle/>
              <a:p>
                <a:pPr lvl="0">
                  <a:lnSpc>
                    <a:spcPts val="1200"/>
                  </a:lnSpc>
                  <a:defRPr/>
                </a:pPr>
                <a:r>
                  <a:rPr lang="en-US" altLang="ko-KR" sz="1600" dirty="0">
                    <a:solidFill>
                      <a:schemeClr val="tx1">
                        <a:lumMod val="75000"/>
                        <a:lumOff val="25000"/>
                      </a:schemeClr>
                    </a:solidFill>
                    <a:latin typeface="+mj-lt"/>
                    <a:cs typeface="굴림" pitchFamily="50" charset="-127"/>
                  </a:rPr>
                  <a:t>Professor Jeremy Bolton </a:t>
                </a:r>
              </a:p>
            </p:txBody>
          </p:sp>
        </p:grpSp>
        <p:sp>
          <p:nvSpPr>
            <p:cNvPr id="10" name="Text Box 4"/>
            <p:cNvSpPr txBox="1">
              <a:spLocks noChangeArrowheads="1"/>
            </p:cNvSpPr>
            <p:nvPr/>
          </p:nvSpPr>
          <p:spPr bwMode="auto">
            <a:xfrm>
              <a:off x="1901916" y="-836102"/>
              <a:ext cx="2160239" cy="830997"/>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4800" b="1" dirty="0">
                  <a:solidFill>
                    <a:srgbClr val="7F3F23"/>
                  </a:solidFill>
                  <a:latin typeface="+mj-lt"/>
                  <a:ea typeface="맑은 고딕" panose="020B0503020000020004" pitchFamily="50" charset="-127"/>
                  <a:cs typeface="굴림" pitchFamily="50" charset="-127"/>
                </a:rPr>
                <a:t>IST 707</a:t>
              </a:r>
              <a:endParaRPr kumimoji="1" lang="ko-KR" altLang="ko-KR" sz="4800" b="1" dirty="0">
                <a:solidFill>
                  <a:srgbClr val="7F3F23"/>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34392983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22598" y="189434"/>
            <a:ext cx="7704856" cy="798753"/>
          </a:xfrm>
        </p:spPr>
        <p:txBody>
          <a:bodyPr>
            <a:normAutofit/>
          </a:bodyPr>
          <a:lstStyle/>
          <a:p>
            <a:r>
              <a:rPr lang="en-US" altLang="ko-KR" dirty="0"/>
              <a:t>Predicting Horse Colic</a:t>
            </a:r>
            <a:endParaRPr lang="ko-KR" altLang="en-US" dirty="0"/>
          </a:p>
        </p:txBody>
      </p:sp>
      <p:sp>
        <p:nvSpPr>
          <p:cNvPr id="37" name="내용 개체 틀 36"/>
          <p:cNvSpPr>
            <a:spLocks noGrp="1"/>
          </p:cNvSpPr>
          <p:nvPr>
            <p:ph idx="1"/>
          </p:nvPr>
        </p:nvSpPr>
        <p:spPr/>
        <p:txBody>
          <a:bodyPr/>
          <a:lstStyle/>
          <a:p>
            <a:r>
              <a:rPr lang="en-US" altLang="ko-KR" dirty="0"/>
              <a:t>Replace with your own text</a:t>
            </a:r>
          </a:p>
          <a:p>
            <a:endParaRPr lang="ko-KR" altLang="en-US" dirty="0"/>
          </a:p>
        </p:txBody>
      </p:sp>
      <p:pic>
        <p:nvPicPr>
          <p:cNvPr id="4" name="Picture 3">
            <a:extLst>
              <a:ext uri="{FF2B5EF4-FFF2-40B4-BE49-F238E27FC236}">
                <a16:creationId xmlns:a16="http://schemas.microsoft.com/office/drawing/2014/main" id="{8FE274A3-1026-4ECC-B213-808D7A32D0A1}"/>
              </a:ext>
            </a:extLst>
          </p:cNvPr>
          <p:cNvPicPr/>
          <p:nvPr/>
        </p:nvPicPr>
        <p:blipFill>
          <a:blip r:embed="rId2"/>
          <a:stretch>
            <a:fillRect/>
          </a:stretch>
        </p:blipFill>
        <p:spPr>
          <a:xfrm>
            <a:off x="1141742" y="2102532"/>
            <a:ext cx="3829050" cy="1722755"/>
          </a:xfrm>
          <a:prstGeom prst="rect">
            <a:avLst/>
          </a:prstGeom>
        </p:spPr>
      </p:pic>
      <p:pic>
        <p:nvPicPr>
          <p:cNvPr id="5" name="Picture 4">
            <a:extLst>
              <a:ext uri="{FF2B5EF4-FFF2-40B4-BE49-F238E27FC236}">
                <a16:creationId xmlns:a16="http://schemas.microsoft.com/office/drawing/2014/main" id="{C3D4C843-4D5C-43D3-9F87-241F7D74DDC5}"/>
              </a:ext>
            </a:extLst>
          </p:cNvPr>
          <p:cNvPicPr/>
          <p:nvPr/>
        </p:nvPicPr>
        <p:blipFill>
          <a:blip r:embed="rId3"/>
          <a:stretch>
            <a:fillRect/>
          </a:stretch>
        </p:blipFill>
        <p:spPr>
          <a:xfrm>
            <a:off x="910630" y="4322679"/>
            <a:ext cx="5943600" cy="2376170"/>
          </a:xfrm>
          <a:prstGeom prst="rect">
            <a:avLst/>
          </a:prstGeom>
        </p:spPr>
      </p:pic>
      <p:pic>
        <p:nvPicPr>
          <p:cNvPr id="6" name="Picture 5">
            <a:extLst>
              <a:ext uri="{FF2B5EF4-FFF2-40B4-BE49-F238E27FC236}">
                <a16:creationId xmlns:a16="http://schemas.microsoft.com/office/drawing/2014/main" id="{078CC6E2-E9F5-41CF-A554-59323C831984}"/>
              </a:ext>
            </a:extLst>
          </p:cNvPr>
          <p:cNvPicPr/>
          <p:nvPr/>
        </p:nvPicPr>
        <p:blipFill rotWithShape="1">
          <a:blip r:embed="rId4">
            <a:extLst>
              <a:ext uri="{28A0092B-C50C-407E-A947-70E740481C1C}">
                <a14:useLocalDpi xmlns:a14="http://schemas.microsoft.com/office/drawing/2010/main" val="0"/>
              </a:ext>
            </a:extLst>
          </a:blip>
          <a:srcRect l="5769" r="7308" b="2802"/>
          <a:stretch/>
        </p:blipFill>
        <p:spPr bwMode="auto">
          <a:xfrm>
            <a:off x="6932948" y="3098279"/>
            <a:ext cx="4814570" cy="3571875"/>
          </a:xfrm>
          <a:prstGeom prst="rect">
            <a:avLst/>
          </a:prstGeom>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D7B6B1C3-06AB-46F2-83E8-DF8AE891F345}"/>
              </a:ext>
            </a:extLst>
          </p:cNvPr>
          <p:cNvPicPr/>
          <p:nvPr/>
        </p:nvPicPr>
        <p:blipFill>
          <a:blip r:embed="rId5">
            <a:extLst>
              <a:ext uri="{28A0092B-C50C-407E-A947-70E740481C1C}">
                <a14:useLocalDpi xmlns:a14="http://schemas.microsoft.com/office/drawing/2010/main" val="0"/>
              </a:ext>
            </a:extLst>
          </a:blip>
          <a:stretch>
            <a:fillRect/>
          </a:stretch>
        </p:blipFill>
        <p:spPr>
          <a:xfrm>
            <a:off x="5970543" y="1388036"/>
            <a:ext cx="5943600" cy="2503805"/>
          </a:xfrm>
          <a:prstGeom prst="rect">
            <a:avLst/>
          </a:prstGeom>
        </p:spPr>
      </p:pic>
    </p:spTree>
    <p:extLst>
      <p:ext uri="{BB962C8B-B14F-4D97-AF65-F5344CB8AC3E}">
        <p14:creationId xmlns:p14="http://schemas.microsoft.com/office/powerpoint/2010/main" val="212276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17835" y="189434"/>
            <a:ext cx="7493595" cy="798753"/>
          </a:xfrm>
        </p:spPr>
        <p:txBody>
          <a:bodyPr>
            <a:normAutofit/>
          </a:bodyPr>
          <a:lstStyle/>
          <a:p>
            <a:r>
              <a:rPr lang="en-US" altLang="ko-KR" dirty="0">
                <a:solidFill>
                  <a:schemeClr val="tx1">
                    <a:lumMod val="75000"/>
                    <a:lumOff val="25000"/>
                  </a:schemeClr>
                </a:solidFill>
              </a:rPr>
              <a:t>Learning Objectives Satisfied</a:t>
            </a:r>
            <a:endParaRPr lang="ko-KR" altLang="en-US" dirty="0">
              <a:solidFill>
                <a:schemeClr val="tx1">
                  <a:lumMod val="75000"/>
                  <a:lumOff val="25000"/>
                </a:schemeClr>
              </a:solidFill>
            </a:endParaRPr>
          </a:p>
        </p:txBody>
      </p:sp>
      <p:sp>
        <p:nvSpPr>
          <p:cNvPr id="6" name="내용 개체 틀 5"/>
          <p:cNvSpPr>
            <a:spLocks noGrp="1"/>
          </p:cNvSpPr>
          <p:nvPr>
            <p:ph idx="1"/>
          </p:nvPr>
        </p:nvSpPr>
        <p:spPr/>
        <p:txBody>
          <a:bodyPr>
            <a:normAutofit/>
          </a:bodyPr>
          <a:lstStyle/>
          <a:p>
            <a:pPr marL="342900" indent="-342900">
              <a:buFont typeface="Arial" panose="020B0604020202020204" pitchFamily="34" charset="0"/>
              <a:buChar char="•"/>
            </a:pPr>
            <a:r>
              <a:rPr lang="en-US" sz="2400" i="0" dirty="0"/>
              <a:t>Identifying patterns in data via visualization, statistical analysis, and data mining</a:t>
            </a:r>
          </a:p>
          <a:p>
            <a:pPr marL="342900" indent="-342900">
              <a:buFont typeface="Arial" panose="020B0604020202020204" pitchFamily="34" charset="0"/>
              <a:buChar char="•"/>
            </a:pPr>
            <a:r>
              <a:rPr lang="en-US" sz="2400" i="0" dirty="0"/>
              <a:t>Developing alternative strategies based on data</a:t>
            </a:r>
          </a:p>
          <a:p>
            <a:pPr marL="342900" indent="-342900">
              <a:buFont typeface="Arial" panose="020B0604020202020204" pitchFamily="34" charset="0"/>
              <a:buChar char="•"/>
            </a:pPr>
            <a:r>
              <a:rPr lang="en-US" sz="2400" i="0" dirty="0"/>
              <a:t>Developing a plan of action to implement the business decisions derived from the </a:t>
            </a:r>
            <a:br>
              <a:rPr lang="en-US" sz="2400" i="0" dirty="0"/>
            </a:br>
            <a:r>
              <a:rPr lang="en-US" sz="2400" i="0" dirty="0"/>
              <a:t>analyses</a:t>
            </a:r>
            <a:endParaRPr lang="ko-KR" altLang="en-US" sz="2400" i="0" dirty="0"/>
          </a:p>
        </p:txBody>
      </p:sp>
    </p:spTree>
    <p:extLst>
      <p:ext uri="{BB962C8B-B14F-4D97-AF65-F5344CB8AC3E}">
        <p14:creationId xmlns:p14="http://schemas.microsoft.com/office/powerpoint/2010/main" val="24539148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그룹 7"/>
          <p:cNvGrpSpPr/>
          <p:nvPr/>
        </p:nvGrpSpPr>
        <p:grpSpPr>
          <a:xfrm>
            <a:off x="694606" y="2061642"/>
            <a:ext cx="5040560" cy="2134075"/>
            <a:chOff x="1901916" y="-836102"/>
            <a:chExt cx="3744417" cy="2134075"/>
          </a:xfrm>
        </p:grpSpPr>
        <p:grpSp>
          <p:nvGrpSpPr>
            <p:cNvPr id="9" name="그룹 8"/>
            <p:cNvGrpSpPr/>
            <p:nvPr/>
          </p:nvGrpSpPr>
          <p:grpSpPr>
            <a:xfrm>
              <a:off x="1901916" y="114518"/>
              <a:ext cx="3744417" cy="1183455"/>
              <a:chOff x="4621319" y="-176412"/>
              <a:chExt cx="3744417" cy="1183455"/>
            </a:xfrm>
          </p:grpSpPr>
          <p:sp>
            <p:nvSpPr>
              <p:cNvPr id="11" name="Text Box 5"/>
              <p:cNvSpPr txBox="1">
                <a:spLocks noChangeArrowheads="1"/>
              </p:cNvSpPr>
              <p:nvPr/>
            </p:nvSpPr>
            <p:spPr bwMode="auto">
              <a:xfrm>
                <a:off x="4621319" y="-176412"/>
                <a:ext cx="3744417" cy="5847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200" b="1" dirty="0">
                    <a:solidFill>
                      <a:srgbClr val="000000"/>
                    </a:solidFill>
                    <a:latin typeface="+mj-lt"/>
                    <a:cs typeface="굴림" pitchFamily="50" charset="-127"/>
                  </a:rPr>
                  <a:t>Information Visualization</a:t>
                </a:r>
              </a:p>
            </p:txBody>
          </p:sp>
          <p:sp>
            <p:nvSpPr>
              <p:cNvPr id="16" name="직사각형 15"/>
              <p:cNvSpPr/>
              <p:nvPr/>
            </p:nvSpPr>
            <p:spPr>
              <a:xfrm>
                <a:off x="4621319" y="745176"/>
                <a:ext cx="3744417" cy="261867"/>
              </a:xfrm>
              <a:prstGeom prst="rect">
                <a:avLst/>
              </a:prstGeom>
              <a:noFill/>
            </p:spPr>
            <p:txBody>
              <a:bodyPr wrap="square">
                <a:spAutoFit/>
              </a:bodyPr>
              <a:lstStyle/>
              <a:p>
                <a:pPr lvl="0">
                  <a:lnSpc>
                    <a:spcPts val="1200"/>
                  </a:lnSpc>
                  <a:defRPr/>
                </a:pPr>
                <a:r>
                  <a:rPr lang="en-US" altLang="ko-KR" sz="1600" dirty="0">
                    <a:solidFill>
                      <a:schemeClr val="tx1">
                        <a:lumMod val="75000"/>
                        <a:lumOff val="25000"/>
                      </a:schemeClr>
                    </a:solidFill>
                    <a:latin typeface="+mj-lt"/>
                    <a:cs typeface="굴림" pitchFamily="50" charset="-127"/>
                  </a:rPr>
                  <a:t>Professor Gary Krudys </a:t>
                </a:r>
              </a:p>
            </p:txBody>
          </p:sp>
        </p:grpSp>
        <p:sp>
          <p:nvSpPr>
            <p:cNvPr id="10" name="Text Box 4"/>
            <p:cNvSpPr txBox="1">
              <a:spLocks noChangeArrowheads="1"/>
            </p:cNvSpPr>
            <p:nvPr/>
          </p:nvSpPr>
          <p:spPr bwMode="auto">
            <a:xfrm>
              <a:off x="1901916" y="-836102"/>
              <a:ext cx="2160239" cy="830997"/>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4800" b="1" dirty="0">
                  <a:solidFill>
                    <a:srgbClr val="7F3F23"/>
                  </a:solidFill>
                  <a:latin typeface="+mj-lt"/>
                  <a:ea typeface="맑은 고딕" panose="020B0503020000020004" pitchFamily="50" charset="-127"/>
                  <a:cs typeface="굴림" pitchFamily="50" charset="-127"/>
                </a:rPr>
                <a:t>IST 719</a:t>
              </a:r>
              <a:endParaRPr kumimoji="1" lang="ko-KR" altLang="ko-KR" sz="4800" b="1" dirty="0">
                <a:solidFill>
                  <a:srgbClr val="7F3F23"/>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36430910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22598" y="189434"/>
            <a:ext cx="7704856" cy="798753"/>
          </a:xfrm>
        </p:spPr>
        <p:txBody>
          <a:bodyPr>
            <a:normAutofit fontScale="90000"/>
          </a:bodyPr>
          <a:lstStyle/>
          <a:p>
            <a:r>
              <a:rPr lang="en-US" altLang="ko-KR" dirty="0"/>
              <a:t>Tracking the Danger Zone:</a:t>
            </a:r>
            <a:br>
              <a:rPr lang="en-US" altLang="ko-KR" dirty="0"/>
            </a:br>
            <a:r>
              <a:rPr lang="en-US" altLang="ko-KR" dirty="0"/>
              <a:t>Horse Track Incidents</a:t>
            </a:r>
            <a:endParaRPr lang="ko-KR" altLang="en-US" dirty="0"/>
          </a:p>
        </p:txBody>
      </p:sp>
      <p:sp>
        <p:nvSpPr>
          <p:cNvPr id="37" name="내용 개체 틀 36"/>
          <p:cNvSpPr>
            <a:spLocks noGrp="1"/>
          </p:cNvSpPr>
          <p:nvPr>
            <p:ph idx="1"/>
          </p:nvPr>
        </p:nvSpPr>
        <p:spPr/>
        <p:txBody>
          <a:bodyPr/>
          <a:lstStyle/>
          <a:p>
            <a:r>
              <a:rPr lang="en-US" altLang="ko-KR" dirty="0"/>
              <a:t>Replace with your own text</a:t>
            </a:r>
          </a:p>
          <a:p>
            <a:endParaRPr lang="ko-KR" altLang="en-US" dirty="0"/>
          </a:p>
        </p:txBody>
      </p:sp>
      <p:pic>
        <p:nvPicPr>
          <p:cNvPr id="4" name="Picture 3">
            <a:extLst>
              <a:ext uri="{FF2B5EF4-FFF2-40B4-BE49-F238E27FC236}">
                <a16:creationId xmlns:a16="http://schemas.microsoft.com/office/drawing/2014/main" id="{51C99ED8-03D1-4EBC-802B-9A05414C3B91}"/>
              </a:ext>
            </a:extLst>
          </p:cNvPr>
          <p:cNvPicPr/>
          <p:nvPr/>
        </p:nvPicPr>
        <p:blipFill>
          <a:blip r:embed="rId2"/>
          <a:stretch>
            <a:fillRect/>
          </a:stretch>
        </p:blipFill>
        <p:spPr>
          <a:xfrm>
            <a:off x="5735166" y="1729321"/>
            <a:ext cx="6071870" cy="4337050"/>
          </a:xfrm>
          <a:prstGeom prst="rect">
            <a:avLst/>
          </a:prstGeom>
        </p:spPr>
      </p:pic>
      <p:pic>
        <p:nvPicPr>
          <p:cNvPr id="5" name="Picture 4">
            <a:extLst>
              <a:ext uri="{FF2B5EF4-FFF2-40B4-BE49-F238E27FC236}">
                <a16:creationId xmlns:a16="http://schemas.microsoft.com/office/drawing/2014/main" id="{A63D2C9D-0AB7-4023-9886-D1E11C7A74BA}"/>
              </a:ext>
            </a:extLst>
          </p:cNvPr>
          <p:cNvPicPr/>
          <p:nvPr/>
        </p:nvPicPr>
        <p:blipFill>
          <a:blip r:embed="rId3"/>
          <a:stretch>
            <a:fillRect/>
          </a:stretch>
        </p:blipFill>
        <p:spPr>
          <a:xfrm>
            <a:off x="383377" y="2133650"/>
            <a:ext cx="5844540" cy="937260"/>
          </a:xfrm>
          <a:prstGeom prst="rect">
            <a:avLst/>
          </a:prstGeom>
        </p:spPr>
      </p:pic>
      <p:pic>
        <p:nvPicPr>
          <p:cNvPr id="6" name="Picture 5">
            <a:extLst>
              <a:ext uri="{FF2B5EF4-FFF2-40B4-BE49-F238E27FC236}">
                <a16:creationId xmlns:a16="http://schemas.microsoft.com/office/drawing/2014/main" id="{AA19FA5F-92AF-4977-A309-58AA0187B0E4}"/>
              </a:ext>
            </a:extLst>
          </p:cNvPr>
          <p:cNvPicPr/>
          <p:nvPr/>
        </p:nvPicPr>
        <p:blipFill>
          <a:blip r:embed="rId4"/>
          <a:stretch>
            <a:fillRect/>
          </a:stretch>
        </p:blipFill>
        <p:spPr>
          <a:xfrm>
            <a:off x="383377" y="3600652"/>
            <a:ext cx="2468880" cy="2804795"/>
          </a:xfrm>
          <a:prstGeom prst="rect">
            <a:avLst/>
          </a:prstGeom>
        </p:spPr>
      </p:pic>
      <p:pic>
        <p:nvPicPr>
          <p:cNvPr id="7" name="Picture 6">
            <a:extLst>
              <a:ext uri="{FF2B5EF4-FFF2-40B4-BE49-F238E27FC236}">
                <a16:creationId xmlns:a16="http://schemas.microsoft.com/office/drawing/2014/main" id="{0B5C4099-BA7C-48D8-B3A7-F03570690DAE}"/>
              </a:ext>
            </a:extLst>
          </p:cNvPr>
          <p:cNvPicPr/>
          <p:nvPr/>
        </p:nvPicPr>
        <p:blipFill>
          <a:blip r:embed="rId5"/>
          <a:stretch>
            <a:fillRect/>
          </a:stretch>
        </p:blipFill>
        <p:spPr>
          <a:xfrm>
            <a:off x="3305647" y="4142150"/>
            <a:ext cx="4321175" cy="2598420"/>
          </a:xfrm>
          <a:prstGeom prst="rect">
            <a:avLst/>
          </a:prstGeom>
        </p:spPr>
      </p:pic>
    </p:spTree>
    <p:extLst>
      <p:ext uri="{BB962C8B-B14F-4D97-AF65-F5344CB8AC3E}">
        <p14:creationId xmlns:p14="http://schemas.microsoft.com/office/powerpoint/2010/main" val="3108818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p:cNvSpPr txBox="1"/>
          <p:nvPr/>
        </p:nvSpPr>
        <p:spPr>
          <a:xfrm>
            <a:off x="2206774" y="909514"/>
            <a:ext cx="4016437" cy="830997"/>
          </a:xfrm>
          <a:prstGeom prst="rect">
            <a:avLst/>
          </a:prstGeom>
          <a:noFill/>
        </p:spPr>
        <p:txBody>
          <a:bodyPr wrap="square" rtlCol="0">
            <a:spAutoFit/>
          </a:bodyPr>
          <a:lstStyle/>
          <a:p>
            <a:pPr algn="ctr"/>
            <a:r>
              <a:rPr lang="en-US" altLang="ko-KR" sz="4800" b="1" dirty="0">
                <a:solidFill>
                  <a:schemeClr val="accent6">
                    <a:lumMod val="50000"/>
                  </a:schemeClr>
                </a:solidFill>
                <a:latin typeface="+mj-lt"/>
                <a:ea typeface="맑은 고딕" panose="020B0503020000020004" pitchFamily="50" charset="-127"/>
              </a:rPr>
              <a:t>AGENDA</a:t>
            </a:r>
            <a:endParaRPr lang="ko-KR" altLang="en-US" sz="4800" b="1" dirty="0">
              <a:solidFill>
                <a:schemeClr val="accent6">
                  <a:lumMod val="50000"/>
                </a:schemeClr>
              </a:solidFill>
              <a:latin typeface="+mj-lt"/>
              <a:ea typeface="맑은 고딕" panose="020B0503020000020004" pitchFamily="50" charset="-127"/>
            </a:endParaRPr>
          </a:p>
        </p:txBody>
      </p:sp>
      <p:sp>
        <p:nvSpPr>
          <p:cNvPr id="19" name="Text Box 5"/>
          <p:cNvSpPr txBox="1">
            <a:spLocks noChangeArrowheads="1"/>
          </p:cNvSpPr>
          <p:nvPr/>
        </p:nvSpPr>
        <p:spPr bwMode="auto">
          <a:xfrm>
            <a:off x="3934966" y="2277666"/>
            <a:ext cx="3888432" cy="3383106"/>
          </a:xfrm>
          <a:prstGeom prst="rect">
            <a:avLst/>
          </a:prstGeom>
          <a:noFill/>
          <a:ln w="9525">
            <a:noFill/>
            <a:miter lim="800000"/>
            <a:headEnd/>
            <a:tailEnd/>
          </a:ln>
        </p:spPr>
        <p:txBody>
          <a:bodyPr wrap="square">
            <a:spAutoFit/>
          </a:bodyPr>
          <a:lstStyle/>
          <a:p>
            <a:pPr>
              <a:lnSpc>
                <a:spcPct val="200000"/>
              </a:lnSpc>
              <a:defRPr/>
            </a:pPr>
            <a:r>
              <a:rPr lang="en-US" altLang="ko-KR" sz="2200" b="1" dirty="0">
                <a:solidFill>
                  <a:schemeClr val="bg2">
                    <a:lumMod val="25000"/>
                  </a:schemeClr>
                </a:solidFill>
                <a:latin typeface="+mj-lt"/>
              </a:rPr>
              <a:t>01  Why we are here</a:t>
            </a:r>
          </a:p>
          <a:p>
            <a:pPr>
              <a:lnSpc>
                <a:spcPct val="200000"/>
              </a:lnSpc>
              <a:defRPr/>
            </a:pPr>
            <a:r>
              <a:rPr lang="en-US" altLang="ko-KR" sz="2200" b="1" dirty="0">
                <a:solidFill>
                  <a:schemeClr val="bg2">
                    <a:lumMod val="25000"/>
                  </a:schemeClr>
                </a:solidFill>
                <a:latin typeface="+mj-lt"/>
              </a:rPr>
              <a:t>02  The Syracuse ADS Program</a:t>
            </a:r>
          </a:p>
          <a:p>
            <a:pPr>
              <a:lnSpc>
                <a:spcPct val="200000"/>
              </a:lnSpc>
              <a:defRPr/>
            </a:pPr>
            <a:r>
              <a:rPr lang="en-US" altLang="ko-KR" sz="2200" b="1" dirty="0">
                <a:solidFill>
                  <a:schemeClr val="bg2">
                    <a:lumMod val="25000"/>
                  </a:schemeClr>
                </a:solidFill>
                <a:latin typeface="+mj-lt"/>
              </a:rPr>
              <a:t>03  Key Projects</a:t>
            </a:r>
          </a:p>
          <a:p>
            <a:pPr>
              <a:lnSpc>
                <a:spcPct val="200000"/>
              </a:lnSpc>
              <a:defRPr/>
            </a:pPr>
            <a:r>
              <a:rPr lang="en-US" altLang="ko-KR" sz="2200" b="1" dirty="0">
                <a:solidFill>
                  <a:schemeClr val="bg2">
                    <a:lumMod val="25000"/>
                  </a:schemeClr>
                </a:solidFill>
                <a:latin typeface="+mj-lt"/>
              </a:rPr>
              <a:t>04  Summary</a:t>
            </a:r>
          </a:p>
          <a:p>
            <a:pPr>
              <a:lnSpc>
                <a:spcPct val="200000"/>
              </a:lnSpc>
              <a:defRPr/>
            </a:pPr>
            <a:r>
              <a:rPr lang="en-US" altLang="ko-KR" sz="2200" b="1" dirty="0">
                <a:solidFill>
                  <a:schemeClr val="bg2">
                    <a:lumMod val="25000"/>
                  </a:schemeClr>
                </a:solidFill>
                <a:latin typeface="+mj-lt"/>
              </a:rPr>
              <a:t>05  Reflection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17835" y="189434"/>
            <a:ext cx="7493595" cy="798753"/>
          </a:xfrm>
        </p:spPr>
        <p:txBody>
          <a:bodyPr>
            <a:normAutofit/>
          </a:bodyPr>
          <a:lstStyle/>
          <a:p>
            <a:r>
              <a:rPr lang="en-US" altLang="ko-KR" dirty="0">
                <a:solidFill>
                  <a:schemeClr val="tx1">
                    <a:lumMod val="75000"/>
                    <a:lumOff val="25000"/>
                  </a:schemeClr>
                </a:solidFill>
              </a:rPr>
              <a:t>Learning Objectives Satisfied</a:t>
            </a:r>
            <a:endParaRPr lang="ko-KR" altLang="en-US" dirty="0">
              <a:solidFill>
                <a:schemeClr val="tx1">
                  <a:lumMod val="75000"/>
                  <a:lumOff val="25000"/>
                </a:schemeClr>
              </a:solidFill>
            </a:endParaRPr>
          </a:p>
        </p:txBody>
      </p:sp>
      <p:sp>
        <p:nvSpPr>
          <p:cNvPr id="6" name="내용 개체 틀 5"/>
          <p:cNvSpPr>
            <a:spLocks noGrp="1"/>
          </p:cNvSpPr>
          <p:nvPr>
            <p:ph idx="1"/>
          </p:nvPr>
        </p:nvSpPr>
        <p:spPr/>
        <p:txBody>
          <a:bodyPr/>
          <a:lstStyle/>
          <a:p>
            <a:pPr marL="342900" indent="-342900">
              <a:buFont typeface="Arial" panose="020B0604020202020204" pitchFamily="34" charset="0"/>
              <a:buChar char="•"/>
            </a:pPr>
            <a:r>
              <a:rPr lang="en-US" sz="2400" i="0" dirty="0"/>
              <a:t>Identifying patterns in data via visualization, statistical analysis, and data mining</a:t>
            </a:r>
          </a:p>
          <a:p>
            <a:pPr marL="342900" indent="-342900">
              <a:buFont typeface="Arial" panose="020B0604020202020204" pitchFamily="34" charset="0"/>
              <a:buChar char="•"/>
            </a:pPr>
            <a:r>
              <a:rPr lang="en-US" sz="2400" i="0" dirty="0"/>
              <a:t>Demonstrating communication skills regarding data and its analysis for managers, </a:t>
            </a:r>
            <a:br>
              <a:rPr lang="en-US" sz="2400" i="0" dirty="0"/>
            </a:br>
            <a:r>
              <a:rPr lang="en-US" sz="2400" i="0" dirty="0"/>
              <a:t>IT professionals, programmers, statisticians, and other relevant professionals in their organization</a:t>
            </a:r>
          </a:p>
          <a:p>
            <a:pPr marL="342900" indent="-342900">
              <a:buFont typeface="Arial" panose="020B0604020202020204" pitchFamily="34" charset="0"/>
              <a:buChar char="•"/>
            </a:pPr>
            <a:r>
              <a:rPr lang="en-US" sz="2400" i="0" dirty="0"/>
              <a:t>Synthesizing the ethical dimensions of data science practice (e.g. privacy)</a:t>
            </a:r>
          </a:p>
          <a:p>
            <a:endParaRPr lang="ko-KR" altLang="en-US" dirty="0"/>
          </a:p>
        </p:txBody>
      </p:sp>
    </p:spTree>
    <p:extLst>
      <p:ext uri="{BB962C8B-B14F-4D97-AF65-F5344CB8AC3E}">
        <p14:creationId xmlns:p14="http://schemas.microsoft.com/office/powerpoint/2010/main" val="22957871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그룹 7"/>
          <p:cNvGrpSpPr/>
          <p:nvPr/>
        </p:nvGrpSpPr>
        <p:grpSpPr>
          <a:xfrm>
            <a:off x="694606" y="2061642"/>
            <a:ext cx="5040560" cy="2134075"/>
            <a:chOff x="1901916" y="-836102"/>
            <a:chExt cx="3744417" cy="2134075"/>
          </a:xfrm>
        </p:grpSpPr>
        <p:grpSp>
          <p:nvGrpSpPr>
            <p:cNvPr id="9" name="그룹 8"/>
            <p:cNvGrpSpPr/>
            <p:nvPr/>
          </p:nvGrpSpPr>
          <p:grpSpPr>
            <a:xfrm>
              <a:off x="1901916" y="114518"/>
              <a:ext cx="3744417" cy="1183455"/>
              <a:chOff x="4621319" y="-176412"/>
              <a:chExt cx="3744417" cy="1183455"/>
            </a:xfrm>
          </p:grpSpPr>
          <p:sp>
            <p:nvSpPr>
              <p:cNvPr id="11" name="Text Box 5"/>
              <p:cNvSpPr txBox="1">
                <a:spLocks noChangeArrowheads="1"/>
              </p:cNvSpPr>
              <p:nvPr/>
            </p:nvSpPr>
            <p:spPr bwMode="auto">
              <a:xfrm>
                <a:off x="4621319" y="-176412"/>
                <a:ext cx="3744417" cy="5847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200" b="1" dirty="0">
                    <a:solidFill>
                      <a:srgbClr val="000000"/>
                    </a:solidFill>
                    <a:latin typeface="+mj-lt"/>
                    <a:cs typeface="굴림" pitchFamily="50" charset="-127"/>
                  </a:rPr>
                  <a:t>Scripting for Data Analytics</a:t>
                </a:r>
              </a:p>
            </p:txBody>
          </p:sp>
          <p:sp>
            <p:nvSpPr>
              <p:cNvPr id="16" name="직사각형 15"/>
              <p:cNvSpPr/>
              <p:nvPr/>
            </p:nvSpPr>
            <p:spPr>
              <a:xfrm>
                <a:off x="4621319" y="745176"/>
                <a:ext cx="3744417" cy="261867"/>
              </a:xfrm>
              <a:prstGeom prst="rect">
                <a:avLst/>
              </a:prstGeom>
              <a:noFill/>
            </p:spPr>
            <p:txBody>
              <a:bodyPr wrap="square">
                <a:spAutoFit/>
              </a:bodyPr>
              <a:lstStyle/>
              <a:p>
                <a:pPr lvl="0">
                  <a:lnSpc>
                    <a:spcPts val="1200"/>
                  </a:lnSpc>
                  <a:defRPr/>
                </a:pPr>
                <a:r>
                  <a:rPr lang="en-US" altLang="ko-KR" sz="1600" dirty="0">
                    <a:solidFill>
                      <a:schemeClr val="tx1">
                        <a:lumMod val="75000"/>
                        <a:lumOff val="25000"/>
                      </a:schemeClr>
                    </a:solidFill>
                    <a:latin typeface="+mj-lt"/>
                    <a:cs typeface="굴림" pitchFamily="50" charset="-127"/>
                  </a:rPr>
                  <a:t>Professor Deborah Landowski</a:t>
                </a:r>
              </a:p>
            </p:txBody>
          </p:sp>
        </p:grpSp>
        <p:sp>
          <p:nvSpPr>
            <p:cNvPr id="10" name="Text Box 4"/>
            <p:cNvSpPr txBox="1">
              <a:spLocks noChangeArrowheads="1"/>
            </p:cNvSpPr>
            <p:nvPr/>
          </p:nvSpPr>
          <p:spPr bwMode="auto">
            <a:xfrm>
              <a:off x="1901916" y="-836102"/>
              <a:ext cx="2160239" cy="830997"/>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4800" b="1" dirty="0">
                  <a:solidFill>
                    <a:srgbClr val="7F3F23"/>
                  </a:solidFill>
                  <a:latin typeface="+mj-lt"/>
                  <a:ea typeface="맑은 고딕" panose="020B0503020000020004" pitchFamily="50" charset="-127"/>
                  <a:cs typeface="굴림" pitchFamily="50" charset="-127"/>
                </a:rPr>
                <a:t>IST 652</a:t>
              </a:r>
              <a:endParaRPr kumimoji="1" lang="ko-KR" altLang="ko-KR" sz="4800" b="1" dirty="0">
                <a:solidFill>
                  <a:srgbClr val="7F3F23"/>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35365994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22598" y="189434"/>
            <a:ext cx="7704856" cy="798753"/>
          </a:xfrm>
        </p:spPr>
        <p:txBody>
          <a:bodyPr>
            <a:normAutofit/>
          </a:bodyPr>
          <a:lstStyle/>
          <a:p>
            <a:r>
              <a:rPr lang="en-US" altLang="ko-KR" dirty="0"/>
              <a:t>Racetrack Infractions and Incidents</a:t>
            </a:r>
            <a:endParaRPr lang="ko-KR" altLang="en-US" dirty="0"/>
          </a:p>
        </p:txBody>
      </p:sp>
      <p:sp>
        <p:nvSpPr>
          <p:cNvPr id="37" name="내용 개체 틀 36"/>
          <p:cNvSpPr>
            <a:spLocks noGrp="1"/>
          </p:cNvSpPr>
          <p:nvPr>
            <p:ph idx="1"/>
          </p:nvPr>
        </p:nvSpPr>
        <p:spPr/>
        <p:txBody>
          <a:bodyPr/>
          <a:lstStyle/>
          <a:p>
            <a:r>
              <a:rPr lang="en-US" altLang="ko-KR" dirty="0"/>
              <a:t>Replace with your own text</a:t>
            </a:r>
          </a:p>
          <a:p>
            <a:endParaRPr lang="ko-KR" altLang="en-US" dirty="0"/>
          </a:p>
        </p:txBody>
      </p:sp>
      <p:pic>
        <p:nvPicPr>
          <p:cNvPr id="4" name="Picture 3" descr="A screenshot of a cell phone&#10;&#10;Description automatically generated">
            <a:extLst>
              <a:ext uri="{FF2B5EF4-FFF2-40B4-BE49-F238E27FC236}">
                <a16:creationId xmlns:a16="http://schemas.microsoft.com/office/drawing/2014/main" id="{03F05CE2-AC7D-4734-8B6D-A80B10FE9FCC}"/>
              </a:ext>
            </a:extLst>
          </p:cNvPr>
          <p:cNvPicPr/>
          <p:nvPr/>
        </p:nvPicPr>
        <p:blipFill>
          <a:blip r:embed="rId2"/>
          <a:stretch>
            <a:fillRect/>
          </a:stretch>
        </p:blipFill>
        <p:spPr>
          <a:xfrm>
            <a:off x="6067012" y="2145246"/>
            <a:ext cx="5359400" cy="3505200"/>
          </a:xfrm>
          <a:prstGeom prst="rect">
            <a:avLst/>
          </a:prstGeom>
        </p:spPr>
      </p:pic>
      <p:pic>
        <p:nvPicPr>
          <p:cNvPr id="5" name="Picture 4" descr="A close up of a map&#10;&#10;Description automatically generated">
            <a:extLst>
              <a:ext uri="{FF2B5EF4-FFF2-40B4-BE49-F238E27FC236}">
                <a16:creationId xmlns:a16="http://schemas.microsoft.com/office/drawing/2014/main" id="{F0C7500F-8558-41E3-AA6C-AE32334795CA}"/>
              </a:ext>
            </a:extLst>
          </p:cNvPr>
          <p:cNvPicPr/>
          <p:nvPr/>
        </p:nvPicPr>
        <p:blipFill>
          <a:blip r:embed="rId3"/>
          <a:stretch>
            <a:fillRect/>
          </a:stretch>
        </p:blipFill>
        <p:spPr>
          <a:xfrm>
            <a:off x="383355" y="3492786"/>
            <a:ext cx="5842000" cy="3149600"/>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D6EE7324-932D-4349-A9D8-1815D928F102}"/>
              </a:ext>
            </a:extLst>
          </p:cNvPr>
          <p:cNvPicPr/>
          <p:nvPr/>
        </p:nvPicPr>
        <p:blipFill>
          <a:blip r:embed="rId4"/>
          <a:stretch>
            <a:fillRect/>
          </a:stretch>
        </p:blipFill>
        <p:spPr>
          <a:xfrm>
            <a:off x="6007957" y="5453133"/>
            <a:ext cx="5477510" cy="1186815"/>
          </a:xfrm>
          <a:prstGeom prst="rect">
            <a:avLst/>
          </a:prstGeom>
        </p:spPr>
      </p:pic>
      <p:pic>
        <p:nvPicPr>
          <p:cNvPr id="7" name="Picture 6" descr="A close up of text on a black background&#10;&#10;Description automatically generated">
            <a:extLst>
              <a:ext uri="{FF2B5EF4-FFF2-40B4-BE49-F238E27FC236}">
                <a16:creationId xmlns:a16="http://schemas.microsoft.com/office/drawing/2014/main" id="{0A9A11AE-900B-4500-9948-7188EB2E44F5}"/>
              </a:ext>
            </a:extLst>
          </p:cNvPr>
          <p:cNvPicPr/>
          <p:nvPr/>
        </p:nvPicPr>
        <p:blipFill rotWithShape="1">
          <a:blip r:embed="rId5"/>
          <a:srcRect l="3208" b="3902"/>
          <a:stretch/>
        </p:blipFill>
        <p:spPr bwMode="auto">
          <a:xfrm>
            <a:off x="1126654" y="1857311"/>
            <a:ext cx="5822315" cy="307848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46102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17835" y="189434"/>
            <a:ext cx="7493595" cy="798753"/>
          </a:xfrm>
        </p:spPr>
        <p:txBody>
          <a:bodyPr>
            <a:normAutofit/>
          </a:bodyPr>
          <a:lstStyle/>
          <a:p>
            <a:r>
              <a:rPr lang="en-US" altLang="ko-KR" dirty="0">
                <a:solidFill>
                  <a:schemeClr val="tx1">
                    <a:lumMod val="75000"/>
                    <a:lumOff val="25000"/>
                  </a:schemeClr>
                </a:solidFill>
              </a:rPr>
              <a:t>Learning Objectives Satisfied</a:t>
            </a:r>
            <a:endParaRPr lang="ko-KR" altLang="en-US" dirty="0">
              <a:solidFill>
                <a:schemeClr val="tx1">
                  <a:lumMod val="75000"/>
                  <a:lumOff val="25000"/>
                </a:schemeClr>
              </a:solidFill>
            </a:endParaRPr>
          </a:p>
        </p:txBody>
      </p:sp>
      <p:sp>
        <p:nvSpPr>
          <p:cNvPr id="6" name="내용 개체 틀 5"/>
          <p:cNvSpPr>
            <a:spLocks noGrp="1"/>
          </p:cNvSpPr>
          <p:nvPr>
            <p:ph idx="1"/>
          </p:nvPr>
        </p:nvSpPr>
        <p:spPr/>
        <p:txBody>
          <a:bodyPr>
            <a:normAutofit/>
          </a:bodyPr>
          <a:lstStyle/>
          <a:p>
            <a:pPr marL="342900" indent="-342900">
              <a:buFont typeface="Arial" panose="020B0604020202020204" pitchFamily="34" charset="0"/>
              <a:buChar char="•"/>
            </a:pPr>
            <a:r>
              <a:rPr lang="en-US" sz="2400" i="0" dirty="0"/>
              <a:t>Collecting and organization data</a:t>
            </a:r>
          </a:p>
          <a:p>
            <a:pPr marL="342900" marR="0" lvl="0" indent="-342900" algn="l" defTabSz="99569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sz="2400" i="0" dirty="0"/>
              <a:t>Identifying patterns in data via visualization, statistical analysis, and data mining</a:t>
            </a:r>
          </a:p>
          <a:p>
            <a:pPr marL="342900" indent="-342900">
              <a:buFont typeface="Arial" panose="020B0604020202020204" pitchFamily="34" charset="0"/>
              <a:buChar char="•"/>
            </a:pPr>
            <a:r>
              <a:rPr lang="en-US" sz="2400" i="0" dirty="0"/>
              <a:t>Developing alternative strategies based on data</a:t>
            </a:r>
          </a:p>
          <a:p>
            <a:pPr marL="342900" marR="0" lvl="0" indent="-342900" algn="l" defTabSz="99569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sz="2400" i="0" dirty="0"/>
              <a:t>Developing a plan of action to implement the business decisions derived from the </a:t>
            </a:r>
            <a:br>
              <a:rPr lang="en-US" sz="2400" i="0" dirty="0"/>
            </a:br>
            <a:r>
              <a:rPr lang="en-US" sz="2400" i="0" dirty="0"/>
              <a:t>analysis</a:t>
            </a:r>
          </a:p>
          <a:p>
            <a:pPr marL="342900" indent="-342900">
              <a:buFont typeface="Arial" panose="020B0604020202020204" pitchFamily="34" charset="0"/>
              <a:buChar char="•"/>
            </a:pPr>
            <a:r>
              <a:rPr lang="en-US" sz="2400" i="0" dirty="0"/>
              <a:t>Demonstrating communication skills regarding data and its analysis for managers, </a:t>
            </a:r>
            <a:br>
              <a:rPr lang="en-US" sz="2400" i="0" dirty="0"/>
            </a:br>
            <a:r>
              <a:rPr lang="en-US" sz="2400" i="0" dirty="0"/>
              <a:t>IT professionals, programmers, statisticians, and other relevant professionals in their organization</a:t>
            </a:r>
          </a:p>
          <a:p>
            <a:pPr marL="342900" marR="0" lvl="0" indent="-342900" algn="l" defTabSz="99569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sz="2400" i="0" dirty="0"/>
              <a:t>Synthesizing the ethical dimensions of data science practice (e.g. privacy)</a:t>
            </a:r>
          </a:p>
          <a:p>
            <a:endParaRPr lang="ko-KR" altLang="en-US" sz="2400" i="0" dirty="0"/>
          </a:p>
        </p:txBody>
      </p:sp>
    </p:spTree>
    <p:extLst>
      <p:ext uri="{BB962C8B-B14F-4D97-AF65-F5344CB8AC3E}">
        <p14:creationId xmlns:p14="http://schemas.microsoft.com/office/powerpoint/2010/main" val="33947270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그룹 7"/>
          <p:cNvGrpSpPr/>
          <p:nvPr/>
        </p:nvGrpSpPr>
        <p:grpSpPr>
          <a:xfrm>
            <a:off x="694606" y="2061642"/>
            <a:ext cx="5040560" cy="2134075"/>
            <a:chOff x="1901916" y="-836102"/>
            <a:chExt cx="3744417" cy="2134075"/>
          </a:xfrm>
        </p:grpSpPr>
        <p:grpSp>
          <p:nvGrpSpPr>
            <p:cNvPr id="9" name="그룹 8"/>
            <p:cNvGrpSpPr/>
            <p:nvPr/>
          </p:nvGrpSpPr>
          <p:grpSpPr>
            <a:xfrm>
              <a:off x="1901916" y="114518"/>
              <a:ext cx="3744417" cy="1183455"/>
              <a:chOff x="4621319" y="-176412"/>
              <a:chExt cx="3744417" cy="1183455"/>
            </a:xfrm>
          </p:grpSpPr>
          <p:sp>
            <p:nvSpPr>
              <p:cNvPr id="11" name="Text Box 5"/>
              <p:cNvSpPr txBox="1">
                <a:spLocks noChangeArrowheads="1"/>
              </p:cNvSpPr>
              <p:nvPr/>
            </p:nvSpPr>
            <p:spPr bwMode="auto">
              <a:xfrm>
                <a:off x="4621319" y="-176412"/>
                <a:ext cx="3744417" cy="5847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200" b="1" dirty="0">
                    <a:solidFill>
                      <a:srgbClr val="000000"/>
                    </a:solidFill>
                    <a:latin typeface="+mj-lt"/>
                    <a:cs typeface="굴림" pitchFamily="50" charset="-127"/>
                  </a:rPr>
                  <a:t>Natural Language Processing</a:t>
                </a:r>
              </a:p>
            </p:txBody>
          </p:sp>
          <p:sp>
            <p:nvSpPr>
              <p:cNvPr id="16" name="직사각형 15"/>
              <p:cNvSpPr/>
              <p:nvPr/>
            </p:nvSpPr>
            <p:spPr>
              <a:xfrm>
                <a:off x="4621319" y="745176"/>
                <a:ext cx="3744417" cy="261867"/>
              </a:xfrm>
              <a:prstGeom prst="rect">
                <a:avLst/>
              </a:prstGeom>
              <a:noFill/>
            </p:spPr>
            <p:txBody>
              <a:bodyPr wrap="square">
                <a:spAutoFit/>
              </a:bodyPr>
              <a:lstStyle/>
              <a:p>
                <a:pPr lvl="0">
                  <a:lnSpc>
                    <a:spcPts val="1200"/>
                  </a:lnSpc>
                  <a:defRPr/>
                </a:pPr>
                <a:r>
                  <a:rPr lang="en-US" altLang="ko-KR" sz="1600" dirty="0">
                    <a:solidFill>
                      <a:schemeClr val="tx1">
                        <a:lumMod val="75000"/>
                        <a:lumOff val="25000"/>
                      </a:schemeClr>
                    </a:solidFill>
                    <a:latin typeface="+mj-lt"/>
                    <a:cs typeface="굴림" pitchFamily="50" charset="-127"/>
                  </a:rPr>
                  <a:t>Professor Norma Palomino</a:t>
                </a:r>
              </a:p>
            </p:txBody>
          </p:sp>
        </p:grpSp>
        <p:sp>
          <p:nvSpPr>
            <p:cNvPr id="10" name="Text Box 4"/>
            <p:cNvSpPr txBox="1">
              <a:spLocks noChangeArrowheads="1"/>
            </p:cNvSpPr>
            <p:nvPr/>
          </p:nvSpPr>
          <p:spPr bwMode="auto">
            <a:xfrm>
              <a:off x="1901916" y="-836102"/>
              <a:ext cx="2160239" cy="830997"/>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4800" b="1" dirty="0">
                  <a:solidFill>
                    <a:srgbClr val="7F3F23"/>
                  </a:solidFill>
                  <a:latin typeface="+mj-lt"/>
                  <a:ea typeface="맑은 고딕" panose="020B0503020000020004" pitchFamily="50" charset="-127"/>
                  <a:cs typeface="굴림" pitchFamily="50" charset="-127"/>
                </a:rPr>
                <a:t>IST 664</a:t>
              </a:r>
              <a:endParaRPr kumimoji="1" lang="ko-KR" altLang="ko-KR" sz="4800" b="1" dirty="0">
                <a:solidFill>
                  <a:srgbClr val="7F3F23"/>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20185756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22598" y="189434"/>
            <a:ext cx="7704856" cy="798753"/>
          </a:xfrm>
        </p:spPr>
        <p:txBody>
          <a:bodyPr>
            <a:normAutofit fontScale="90000"/>
          </a:bodyPr>
          <a:lstStyle/>
          <a:p>
            <a:r>
              <a:rPr lang="en-US" altLang="ko-KR" dirty="0"/>
              <a:t>Classification of </a:t>
            </a:r>
            <a:r>
              <a:rPr lang="en-US" altLang="ko-KR"/>
              <a:t>Racetrack Incidents</a:t>
            </a:r>
            <a:endParaRPr lang="ko-KR" altLang="en-US" dirty="0"/>
          </a:p>
        </p:txBody>
      </p:sp>
      <p:sp>
        <p:nvSpPr>
          <p:cNvPr id="37" name="내용 개체 틀 36"/>
          <p:cNvSpPr>
            <a:spLocks noGrp="1"/>
          </p:cNvSpPr>
          <p:nvPr>
            <p:ph idx="1"/>
          </p:nvPr>
        </p:nvSpPr>
        <p:spPr/>
        <p:txBody>
          <a:bodyPr/>
          <a:lstStyle/>
          <a:p>
            <a:r>
              <a:rPr lang="en-US" altLang="ko-KR" dirty="0"/>
              <a:t>Replace with your own text</a:t>
            </a:r>
          </a:p>
          <a:p>
            <a:endParaRPr lang="ko-KR" altLang="en-US" dirty="0"/>
          </a:p>
        </p:txBody>
      </p:sp>
      <p:pic>
        <p:nvPicPr>
          <p:cNvPr id="4" name="Picture 3" descr="A screenshot of a cell phone&#10;&#10;Description automatically generated">
            <a:extLst>
              <a:ext uri="{FF2B5EF4-FFF2-40B4-BE49-F238E27FC236}">
                <a16:creationId xmlns:a16="http://schemas.microsoft.com/office/drawing/2014/main" id="{21854C7D-4D0F-4A54-ACA4-0C0BC0214EAD}"/>
              </a:ext>
            </a:extLst>
          </p:cNvPr>
          <p:cNvPicPr/>
          <p:nvPr/>
        </p:nvPicPr>
        <p:blipFill rotWithShape="1">
          <a:blip r:embed="rId2"/>
          <a:srcRect l="3180" b="4163"/>
          <a:stretch/>
        </p:blipFill>
        <p:spPr bwMode="auto">
          <a:xfrm>
            <a:off x="4475026" y="1002148"/>
            <a:ext cx="6148070" cy="3241040"/>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9CAD3075-B6D5-4D7F-BC3C-7D426719EEF8}"/>
              </a:ext>
            </a:extLst>
          </p:cNvPr>
          <p:cNvPicPr/>
          <p:nvPr/>
        </p:nvPicPr>
        <p:blipFill rotWithShape="1">
          <a:blip r:embed="rId3"/>
          <a:srcRect/>
          <a:stretch/>
        </p:blipFill>
        <p:spPr bwMode="auto">
          <a:xfrm>
            <a:off x="609520" y="2167172"/>
            <a:ext cx="4101862" cy="4146952"/>
          </a:xfrm>
          <a:prstGeom prst="rect">
            <a:avLst/>
          </a:prstGeom>
          <a:ln>
            <a:noFill/>
          </a:ln>
          <a:extLst>
            <a:ext uri="{53640926-AAD7-44D8-BBD7-CCE9431645EC}">
              <a14:shadowObscured xmlns:a14="http://schemas.microsoft.com/office/drawing/2010/main"/>
            </a:ext>
          </a:extLst>
        </p:spPr>
      </p:pic>
      <p:pic>
        <p:nvPicPr>
          <p:cNvPr id="6" name="Picture 5" descr="A screenshot of a cell phone&#10;&#10;Description automatically generated">
            <a:extLst>
              <a:ext uri="{FF2B5EF4-FFF2-40B4-BE49-F238E27FC236}">
                <a16:creationId xmlns:a16="http://schemas.microsoft.com/office/drawing/2014/main" id="{0B68CFD5-77A5-4667-95E4-A498F5C821F1}"/>
              </a:ext>
            </a:extLst>
          </p:cNvPr>
          <p:cNvPicPr/>
          <p:nvPr/>
        </p:nvPicPr>
        <p:blipFill>
          <a:blip r:embed="rId4"/>
          <a:stretch>
            <a:fillRect/>
          </a:stretch>
        </p:blipFill>
        <p:spPr>
          <a:xfrm>
            <a:off x="3919696" y="4600689"/>
            <a:ext cx="4351020" cy="2069465"/>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7E29AA6D-1756-4F60-A326-9A14DF4A70EE}"/>
              </a:ext>
            </a:extLst>
          </p:cNvPr>
          <p:cNvPicPr/>
          <p:nvPr/>
        </p:nvPicPr>
        <p:blipFill>
          <a:blip r:embed="rId5"/>
          <a:stretch>
            <a:fillRect/>
          </a:stretch>
        </p:blipFill>
        <p:spPr>
          <a:xfrm>
            <a:off x="7770006" y="4855892"/>
            <a:ext cx="3927630" cy="1764933"/>
          </a:xfrm>
          <a:prstGeom prst="rect">
            <a:avLst/>
          </a:prstGeom>
        </p:spPr>
      </p:pic>
      <p:pic>
        <p:nvPicPr>
          <p:cNvPr id="8" name="Picture 7">
            <a:extLst>
              <a:ext uri="{FF2B5EF4-FFF2-40B4-BE49-F238E27FC236}">
                <a16:creationId xmlns:a16="http://schemas.microsoft.com/office/drawing/2014/main" id="{ADACCBDD-1834-48BB-86E5-1C0275D10059}"/>
              </a:ext>
            </a:extLst>
          </p:cNvPr>
          <p:cNvPicPr/>
          <p:nvPr/>
        </p:nvPicPr>
        <p:blipFill>
          <a:blip r:embed="rId6"/>
          <a:stretch>
            <a:fillRect/>
          </a:stretch>
        </p:blipFill>
        <p:spPr>
          <a:xfrm>
            <a:off x="6383238" y="2736682"/>
            <a:ext cx="5478780" cy="1557655"/>
          </a:xfrm>
          <a:prstGeom prst="rect">
            <a:avLst/>
          </a:prstGeom>
        </p:spPr>
      </p:pic>
    </p:spTree>
    <p:extLst>
      <p:ext uri="{BB962C8B-B14F-4D97-AF65-F5344CB8AC3E}">
        <p14:creationId xmlns:p14="http://schemas.microsoft.com/office/powerpoint/2010/main" val="26684267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17835" y="189434"/>
            <a:ext cx="7493595" cy="798753"/>
          </a:xfrm>
        </p:spPr>
        <p:txBody>
          <a:bodyPr>
            <a:normAutofit/>
          </a:bodyPr>
          <a:lstStyle/>
          <a:p>
            <a:r>
              <a:rPr lang="en-US" altLang="ko-KR" dirty="0">
                <a:solidFill>
                  <a:schemeClr val="tx1">
                    <a:lumMod val="75000"/>
                    <a:lumOff val="25000"/>
                  </a:schemeClr>
                </a:solidFill>
              </a:rPr>
              <a:t>Learning Objectives </a:t>
            </a:r>
            <a:r>
              <a:rPr lang="en-US" altLang="ko-KR" dirty="0" err="1">
                <a:solidFill>
                  <a:schemeClr val="tx1">
                    <a:lumMod val="75000"/>
                    <a:lumOff val="25000"/>
                  </a:schemeClr>
                </a:solidFill>
              </a:rPr>
              <a:t>Statisfied</a:t>
            </a:r>
            <a:endParaRPr lang="ko-KR" altLang="en-US" dirty="0">
              <a:solidFill>
                <a:schemeClr val="tx1">
                  <a:lumMod val="75000"/>
                  <a:lumOff val="25000"/>
                </a:schemeClr>
              </a:solidFill>
            </a:endParaRPr>
          </a:p>
        </p:txBody>
      </p:sp>
      <p:sp>
        <p:nvSpPr>
          <p:cNvPr id="6" name="내용 개체 틀 5"/>
          <p:cNvSpPr>
            <a:spLocks noGrp="1"/>
          </p:cNvSpPr>
          <p:nvPr>
            <p:ph idx="1"/>
          </p:nvPr>
        </p:nvSpPr>
        <p:spPr/>
        <p:txBody>
          <a:bodyPr>
            <a:normAutofit/>
          </a:bodyPr>
          <a:lstStyle/>
          <a:p>
            <a:pPr marL="342900" indent="-342900">
              <a:buFont typeface="Arial" panose="020B0604020202020204" pitchFamily="34" charset="0"/>
              <a:buChar char="•"/>
            </a:pPr>
            <a:r>
              <a:rPr lang="en-US" sz="2400" i="0" dirty="0"/>
              <a:t>Identifying patterns in data via visualization, statistical analysis, and data mining</a:t>
            </a:r>
          </a:p>
          <a:p>
            <a:pPr marL="342900" indent="-342900">
              <a:buFont typeface="Arial" panose="020B0604020202020204" pitchFamily="34" charset="0"/>
              <a:buChar char="•"/>
            </a:pPr>
            <a:r>
              <a:rPr lang="en-US" sz="2400" i="0" dirty="0"/>
              <a:t>Developing alternative strategies based on data</a:t>
            </a:r>
          </a:p>
          <a:p>
            <a:pPr marL="342900" indent="-342900">
              <a:buFont typeface="Arial" panose="020B0604020202020204" pitchFamily="34" charset="0"/>
              <a:buChar char="•"/>
            </a:pPr>
            <a:r>
              <a:rPr lang="en-US" sz="2400" i="0" dirty="0"/>
              <a:t>Demonstrating communication skills regarding data and its analysis for managers, IT </a:t>
            </a:r>
            <a:br>
              <a:rPr lang="en-US" sz="2400" i="0" dirty="0"/>
            </a:br>
            <a:r>
              <a:rPr lang="en-US" sz="2400" i="0" dirty="0"/>
              <a:t>professionals, programmers, statisticians, and other relevant professionals in their organization</a:t>
            </a:r>
          </a:p>
          <a:p>
            <a:endParaRPr lang="ko-KR" altLang="en-US" sz="2400" i="0" dirty="0"/>
          </a:p>
        </p:txBody>
      </p:sp>
    </p:spTree>
    <p:extLst>
      <p:ext uri="{BB962C8B-B14F-4D97-AF65-F5344CB8AC3E}">
        <p14:creationId xmlns:p14="http://schemas.microsoft.com/office/powerpoint/2010/main" val="11996748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7">
            <a:extLst>
              <a:ext uri="{FF2B5EF4-FFF2-40B4-BE49-F238E27FC236}">
                <a16:creationId xmlns:a16="http://schemas.microsoft.com/office/drawing/2014/main" id="{FAE74028-8C02-45D6-96EA-E02684071188}"/>
              </a:ext>
            </a:extLst>
          </p:cNvPr>
          <p:cNvGrpSpPr/>
          <p:nvPr/>
        </p:nvGrpSpPr>
        <p:grpSpPr>
          <a:xfrm>
            <a:off x="694606" y="2361577"/>
            <a:ext cx="5256583" cy="1714549"/>
            <a:chOff x="1342678" y="964098"/>
            <a:chExt cx="3596610" cy="1381024"/>
          </a:xfrm>
        </p:grpSpPr>
        <p:sp>
          <p:nvSpPr>
            <p:cNvPr id="7" name="Text Box 5">
              <a:extLst>
                <a:ext uri="{FF2B5EF4-FFF2-40B4-BE49-F238E27FC236}">
                  <a16:creationId xmlns:a16="http://schemas.microsoft.com/office/drawing/2014/main" id="{C436962B-4F98-4D34-858D-E559F0AA2659}"/>
                </a:ext>
              </a:extLst>
            </p:cNvPr>
            <p:cNvSpPr txBox="1">
              <a:spLocks noChangeArrowheads="1"/>
            </p:cNvSpPr>
            <p:nvPr/>
          </p:nvSpPr>
          <p:spPr bwMode="auto">
            <a:xfrm>
              <a:off x="1349672" y="1824519"/>
              <a:ext cx="3589616" cy="52060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b="1" dirty="0">
                  <a:solidFill>
                    <a:srgbClr val="000000"/>
                  </a:solidFill>
                  <a:latin typeface="+mj-lt"/>
                  <a:cs typeface="굴림" pitchFamily="50" charset="-127"/>
                </a:rPr>
                <a:t>Summary</a:t>
              </a:r>
            </a:p>
          </p:txBody>
        </p:sp>
        <p:sp>
          <p:nvSpPr>
            <p:cNvPr id="6" name="Text Box 4">
              <a:extLst>
                <a:ext uri="{FF2B5EF4-FFF2-40B4-BE49-F238E27FC236}">
                  <a16:creationId xmlns:a16="http://schemas.microsoft.com/office/drawing/2014/main" id="{E02EEF71-4113-4B17-8F9A-F5B173AC9D09}"/>
                </a:ext>
              </a:extLst>
            </p:cNvPr>
            <p:cNvSpPr txBox="1">
              <a:spLocks noChangeArrowheads="1"/>
            </p:cNvSpPr>
            <p:nvPr/>
          </p:nvSpPr>
          <p:spPr bwMode="auto">
            <a:xfrm>
              <a:off x="1342678" y="964098"/>
              <a:ext cx="936104" cy="743718"/>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5400" b="1" dirty="0">
                  <a:solidFill>
                    <a:srgbClr val="7F3F23"/>
                  </a:solidFill>
                  <a:latin typeface="+mj-lt"/>
                  <a:ea typeface="맑은 고딕" panose="020B0503020000020004" pitchFamily="50" charset="-127"/>
                  <a:cs typeface="굴림" pitchFamily="50" charset="-127"/>
                </a:rPr>
                <a:t>04</a:t>
              </a:r>
              <a:endParaRPr kumimoji="1" lang="ko-KR" altLang="ko-KR" sz="5400" b="1" dirty="0">
                <a:solidFill>
                  <a:srgbClr val="7F3F23"/>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32650361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22598" y="189434"/>
            <a:ext cx="7704856" cy="798753"/>
          </a:xfrm>
        </p:spPr>
        <p:txBody>
          <a:bodyPr>
            <a:normAutofit fontScale="90000"/>
          </a:bodyPr>
          <a:lstStyle/>
          <a:p>
            <a:r>
              <a:rPr lang="en-US" altLang="ko-KR" dirty="0"/>
              <a:t>Summary of Projects and Objectives</a:t>
            </a:r>
            <a:endParaRPr lang="ko-KR" altLang="en-US" dirty="0"/>
          </a:p>
        </p:txBody>
      </p:sp>
      <p:graphicFrame>
        <p:nvGraphicFramePr>
          <p:cNvPr id="3" name="Table 3">
            <a:extLst>
              <a:ext uri="{FF2B5EF4-FFF2-40B4-BE49-F238E27FC236}">
                <a16:creationId xmlns:a16="http://schemas.microsoft.com/office/drawing/2014/main" id="{B1848CA9-A095-4018-9A16-33E54E2DB353}"/>
              </a:ext>
            </a:extLst>
          </p:cNvPr>
          <p:cNvGraphicFramePr>
            <a:graphicFrameLocks noGrp="1"/>
          </p:cNvGraphicFramePr>
          <p:nvPr>
            <p:extLst>
              <p:ext uri="{D42A27DB-BD31-4B8C-83A1-F6EECF244321}">
                <p14:modId xmlns:p14="http://schemas.microsoft.com/office/powerpoint/2010/main" val="562530038"/>
              </p:ext>
            </p:extLst>
          </p:nvPr>
        </p:nvGraphicFramePr>
        <p:xfrm>
          <a:off x="262558" y="1557586"/>
          <a:ext cx="11665296" cy="4351352"/>
        </p:xfrm>
        <a:graphic>
          <a:graphicData uri="http://schemas.openxmlformats.org/drawingml/2006/table">
            <a:tbl>
              <a:tblPr firstRow="1" bandRow="1">
                <a:tableStyleId>{2A488322-F2BA-4B5B-9748-0D474271808F}</a:tableStyleId>
              </a:tblPr>
              <a:tblGrid>
                <a:gridCol w="3396224">
                  <a:extLst>
                    <a:ext uri="{9D8B030D-6E8A-4147-A177-3AD203B41FA5}">
                      <a16:colId xmlns:a16="http://schemas.microsoft.com/office/drawing/2014/main" val="815794773"/>
                    </a:ext>
                  </a:extLst>
                </a:gridCol>
                <a:gridCol w="8269072">
                  <a:extLst>
                    <a:ext uri="{9D8B030D-6E8A-4147-A177-3AD203B41FA5}">
                      <a16:colId xmlns:a16="http://schemas.microsoft.com/office/drawing/2014/main" val="2525247306"/>
                    </a:ext>
                  </a:extLst>
                </a:gridCol>
              </a:tblGrid>
              <a:tr h="455769">
                <a:tc>
                  <a:txBody>
                    <a:bodyPr/>
                    <a:lstStyle/>
                    <a:p>
                      <a:r>
                        <a:rPr lang="en-US" sz="1800" dirty="0"/>
                        <a:t>Course</a:t>
                      </a:r>
                    </a:p>
                  </a:txBody>
                  <a:tcPr>
                    <a:solidFill>
                      <a:srgbClr val="D3987F"/>
                    </a:solidFill>
                  </a:tcPr>
                </a:tc>
                <a:tc>
                  <a:txBody>
                    <a:bodyPr/>
                    <a:lstStyle/>
                    <a:p>
                      <a:r>
                        <a:rPr lang="en-US" sz="1800" dirty="0"/>
                        <a:t>Objectives Satisfied</a:t>
                      </a:r>
                    </a:p>
                  </a:txBody>
                  <a:tcPr>
                    <a:solidFill>
                      <a:srgbClr val="D3987F"/>
                    </a:solidFill>
                  </a:tcPr>
                </a:tc>
                <a:extLst>
                  <a:ext uri="{0D108BD9-81ED-4DB2-BD59-A6C34878D82A}">
                    <a16:rowId xmlns:a16="http://schemas.microsoft.com/office/drawing/2014/main" val="1370761771"/>
                  </a:ext>
                </a:extLst>
              </a:tr>
              <a:tr h="1416439">
                <a:tc>
                  <a:txBody>
                    <a:bodyPr/>
                    <a:lstStyle/>
                    <a:p>
                      <a:r>
                        <a:rPr lang="en-US" sz="1600" b="1" i="1" dirty="0"/>
                        <a:t>IST 659 – Data Administration </a:t>
                      </a:r>
                      <a:br>
                        <a:rPr lang="en-US" sz="1600" b="1" i="1" dirty="0"/>
                      </a:br>
                      <a:r>
                        <a:rPr lang="en-US" sz="1600" b="1" i="1" dirty="0"/>
                        <a:t>and Database Management</a:t>
                      </a:r>
                    </a:p>
                  </a:txBody>
                  <a:tcPr/>
                </a:tc>
                <a:tc>
                  <a:txBody>
                    <a:bodyPr/>
                    <a:lstStyle/>
                    <a:p>
                      <a:pPr marL="342900" indent="-342900">
                        <a:buFont typeface="Arial" panose="020B0604020202020204" pitchFamily="34" charset="0"/>
                        <a:buChar char="•"/>
                      </a:pPr>
                      <a:r>
                        <a:rPr lang="en-US" sz="1600" dirty="0"/>
                        <a:t>Collecting and organization data</a:t>
                      </a:r>
                    </a:p>
                    <a:p>
                      <a:pPr marL="342900" indent="-342900">
                        <a:buFont typeface="Arial" panose="020B0604020202020204" pitchFamily="34" charset="0"/>
                        <a:buChar char="•"/>
                      </a:pPr>
                      <a:r>
                        <a:rPr lang="en-US" sz="1600" dirty="0"/>
                        <a:t>Identifying patterns in data via visualization, statistical analysis, and data mining</a:t>
                      </a:r>
                    </a:p>
                    <a:p>
                      <a:pPr marL="342900" indent="-342900">
                        <a:buFont typeface="Arial" panose="020B0604020202020204" pitchFamily="34" charset="0"/>
                        <a:buChar char="•"/>
                      </a:pPr>
                      <a:r>
                        <a:rPr lang="en-US" sz="1600" dirty="0"/>
                        <a:t>Developing a plan of action to implement the business decisions derived from analysis</a:t>
                      </a:r>
                    </a:p>
                    <a:p>
                      <a:pPr marL="342900" indent="-342900">
                        <a:buFont typeface="Arial" panose="020B0604020202020204" pitchFamily="34" charset="0"/>
                        <a:buChar char="•"/>
                      </a:pPr>
                      <a:r>
                        <a:rPr lang="en-US" sz="1600" dirty="0"/>
                        <a:t>Demonstrating communication skills regarding data and its analysis for managers, IT </a:t>
                      </a:r>
                      <a:br>
                        <a:rPr lang="en-US" sz="1600" dirty="0"/>
                      </a:br>
                      <a:r>
                        <a:rPr lang="en-US" sz="1600" dirty="0"/>
                        <a:t>professionals, programmers, statisticians, and other relevant professionals in their organization</a:t>
                      </a:r>
                    </a:p>
                  </a:txBody>
                  <a:tcPr/>
                </a:tc>
                <a:extLst>
                  <a:ext uri="{0D108BD9-81ED-4DB2-BD59-A6C34878D82A}">
                    <a16:rowId xmlns:a16="http://schemas.microsoft.com/office/drawing/2014/main" val="3351262227"/>
                  </a:ext>
                </a:extLst>
              </a:tr>
              <a:tr h="1656184">
                <a:tc>
                  <a:txBody>
                    <a:bodyPr/>
                    <a:lstStyle/>
                    <a:p>
                      <a:r>
                        <a:rPr lang="en-US" sz="1600" b="1" i="1" dirty="0"/>
                        <a:t>MBC 638 – Data Analysis and </a:t>
                      </a:r>
                      <a:br>
                        <a:rPr lang="en-US" sz="1600" b="1" i="1" dirty="0"/>
                      </a:br>
                      <a:r>
                        <a:rPr lang="en-US" sz="1600" b="1" i="1" dirty="0"/>
                        <a:t>Decision Making</a:t>
                      </a:r>
                    </a:p>
                  </a:txBody>
                  <a:tcPr/>
                </a:tc>
                <a:tc>
                  <a:txBody>
                    <a:bodyPr/>
                    <a:lstStyle/>
                    <a:p>
                      <a:pPr marL="342900" indent="-342900">
                        <a:buFont typeface="Arial" panose="020B0604020202020204" pitchFamily="34" charset="0"/>
                        <a:buChar char="•"/>
                      </a:pPr>
                      <a:r>
                        <a:rPr lang="en-US" sz="1600" dirty="0"/>
                        <a:t>Describing a broad overview of the major practice areas of data science</a:t>
                      </a:r>
                    </a:p>
                    <a:p>
                      <a:pPr marL="342900" indent="-342900">
                        <a:buFont typeface="Arial" panose="020B0604020202020204" pitchFamily="34" charset="0"/>
                        <a:buChar char="•"/>
                      </a:pPr>
                      <a:r>
                        <a:rPr lang="en-US" sz="1600" dirty="0"/>
                        <a:t>Collecting and organization data</a:t>
                      </a:r>
                    </a:p>
                    <a:p>
                      <a:pPr marL="342900" indent="-342900">
                        <a:buFont typeface="Arial" panose="020B0604020202020204" pitchFamily="34" charset="0"/>
                        <a:buChar char="•"/>
                      </a:pPr>
                      <a:r>
                        <a:rPr lang="en-US" sz="1600" dirty="0"/>
                        <a:t>Developing a plan of action to implement the business decisions derived from analysis</a:t>
                      </a:r>
                    </a:p>
                    <a:p>
                      <a:pPr marL="342900" indent="-342900">
                        <a:buFont typeface="Arial" panose="020B0604020202020204" pitchFamily="34" charset="0"/>
                        <a:buChar char="•"/>
                      </a:pPr>
                      <a:r>
                        <a:rPr lang="en-US" sz="1600" dirty="0"/>
                        <a:t>Developing alternative strategies based on data</a:t>
                      </a:r>
                    </a:p>
                    <a:p>
                      <a:pPr marL="342900" indent="-342900">
                        <a:buFont typeface="Arial" panose="020B0604020202020204" pitchFamily="34" charset="0"/>
                        <a:buChar char="•"/>
                      </a:pPr>
                      <a:r>
                        <a:rPr lang="en-US" sz="1600" dirty="0"/>
                        <a:t>Demonstrating communication skills regarding data and its analysis for managers, IT </a:t>
                      </a:r>
                      <a:br>
                        <a:rPr lang="en-US" sz="1600" dirty="0"/>
                      </a:br>
                      <a:r>
                        <a:rPr lang="en-US" sz="1600" dirty="0"/>
                        <a:t>professionals, programmers, statisticians, and other relevant professionals in their organization</a:t>
                      </a:r>
                    </a:p>
                  </a:txBody>
                  <a:tcPr/>
                </a:tc>
                <a:extLst>
                  <a:ext uri="{0D108BD9-81ED-4DB2-BD59-A6C34878D82A}">
                    <a16:rowId xmlns:a16="http://schemas.microsoft.com/office/drawing/2014/main" val="521770305"/>
                  </a:ext>
                </a:extLst>
              </a:tr>
              <a:tr h="810185">
                <a:tc>
                  <a:txBody>
                    <a:bodyPr/>
                    <a:lstStyle/>
                    <a:p>
                      <a:r>
                        <a:rPr lang="en-US" sz="1600" b="1" i="1" dirty="0"/>
                        <a:t>IST 707 – Data Analytics</a:t>
                      </a:r>
                    </a:p>
                  </a:txBody>
                  <a:tcPr/>
                </a:tc>
                <a:tc>
                  <a:txBody>
                    <a:bodyPr/>
                    <a:lstStyle/>
                    <a:p>
                      <a:pPr marL="342900" indent="-342900">
                        <a:buFont typeface="Arial" panose="020B0604020202020204" pitchFamily="34" charset="0"/>
                        <a:buChar char="•"/>
                      </a:pPr>
                      <a:r>
                        <a:rPr lang="en-US" sz="1600" dirty="0"/>
                        <a:t>Identifying patterns in data via visualization, statistical analysis, and data mining</a:t>
                      </a:r>
                    </a:p>
                    <a:p>
                      <a:pPr marL="342900" indent="-342900">
                        <a:buFont typeface="Arial" panose="020B0604020202020204" pitchFamily="34" charset="0"/>
                        <a:buChar char="•"/>
                      </a:pPr>
                      <a:r>
                        <a:rPr lang="en-US" sz="1600" dirty="0"/>
                        <a:t>Developing alternative strategies based on data</a:t>
                      </a:r>
                    </a:p>
                    <a:p>
                      <a:pPr marL="342900" indent="-342900">
                        <a:buFont typeface="Arial" panose="020B0604020202020204" pitchFamily="34" charset="0"/>
                        <a:buChar char="•"/>
                      </a:pPr>
                      <a:r>
                        <a:rPr lang="en-US" sz="1600" dirty="0"/>
                        <a:t>Developing a plan of action to implement the business decisions derived from the analyses</a:t>
                      </a:r>
                    </a:p>
                  </a:txBody>
                  <a:tcPr/>
                </a:tc>
                <a:extLst>
                  <a:ext uri="{0D108BD9-81ED-4DB2-BD59-A6C34878D82A}">
                    <a16:rowId xmlns:a16="http://schemas.microsoft.com/office/drawing/2014/main" val="1593019534"/>
                  </a:ext>
                </a:extLst>
              </a:tr>
            </a:tbl>
          </a:graphicData>
        </a:graphic>
      </p:graphicFrame>
    </p:spTree>
    <p:extLst>
      <p:ext uri="{BB962C8B-B14F-4D97-AF65-F5344CB8AC3E}">
        <p14:creationId xmlns:p14="http://schemas.microsoft.com/office/powerpoint/2010/main" val="12779514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22598" y="189434"/>
            <a:ext cx="7704856" cy="798753"/>
          </a:xfrm>
        </p:spPr>
        <p:txBody>
          <a:bodyPr>
            <a:normAutofit fontScale="90000"/>
          </a:bodyPr>
          <a:lstStyle/>
          <a:p>
            <a:r>
              <a:rPr lang="en-US" altLang="ko-KR" dirty="0"/>
              <a:t>Summary of Projects and Objectives</a:t>
            </a:r>
            <a:endParaRPr lang="ko-KR" altLang="en-US" dirty="0"/>
          </a:p>
        </p:txBody>
      </p:sp>
      <p:graphicFrame>
        <p:nvGraphicFramePr>
          <p:cNvPr id="3" name="Table 3">
            <a:extLst>
              <a:ext uri="{FF2B5EF4-FFF2-40B4-BE49-F238E27FC236}">
                <a16:creationId xmlns:a16="http://schemas.microsoft.com/office/drawing/2014/main" id="{B1848CA9-A095-4018-9A16-33E54E2DB353}"/>
              </a:ext>
            </a:extLst>
          </p:cNvPr>
          <p:cNvGraphicFramePr>
            <a:graphicFrameLocks noGrp="1"/>
          </p:cNvGraphicFramePr>
          <p:nvPr>
            <p:extLst>
              <p:ext uri="{D42A27DB-BD31-4B8C-83A1-F6EECF244321}">
                <p14:modId xmlns:p14="http://schemas.microsoft.com/office/powerpoint/2010/main" val="425535425"/>
              </p:ext>
            </p:extLst>
          </p:nvPr>
        </p:nvGraphicFramePr>
        <p:xfrm>
          <a:off x="262558" y="1557586"/>
          <a:ext cx="11665296" cy="4449296"/>
        </p:xfrm>
        <a:graphic>
          <a:graphicData uri="http://schemas.openxmlformats.org/drawingml/2006/table">
            <a:tbl>
              <a:tblPr firstRow="1" bandRow="1">
                <a:tableStyleId>{2A488322-F2BA-4B5B-9748-0D474271808F}</a:tableStyleId>
              </a:tblPr>
              <a:tblGrid>
                <a:gridCol w="3396225">
                  <a:extLst>
                    <a:ext uri="{9D8B030D-6E8A-4147-A177-3AD203B41FA5}">
                      <a16:colId xmlns:a16="http://schemas.microsoft.com/office/drawing/2014/main" val="815794773"/>
                    </a:ext>
                  </a:extLst>
                </a:gridCol>
                <a:gridCol w="8269071">
                  <a:extLst>
                    <a:ext uri="{9D8B030D-6E8A-4147-A177-3AD203B41FA5}">
                      <a16:colId xmlns:a16="http://schemas.microsoft.com/office/drawing/2014/main" val="2525247306"/>
                    </a:ext>
                  </a:extLst>
                </a:gridCol>
              </a:tblGrid>
              <a:tr h="470244">
                <a:tc>
                  <a:txBody>
                    <a:bodyPr/>
                    <a:lstStyle/>
                    <a:p>
                      <a:r>
                        <a:rPr lang="en-US" sz="1800" dirty="0"/>
                        <a:t>Course</a:t>
                      </a:r>
                    </a:p>
                  </a:txBody>
                  <a:tcPr>
                    <a:solidFill>
                      <a:srgbClr val="D3987F"/>
                    </a:solidFill>
                  </a:tcPr>
                </a:tc>
                <a:tc>
                  <a:txBody>
                    <a:bodyPr/>
                    <a:lstStyle/>
                    <a:p>
                      <a:r>
                        <a:rPr lang="en-US" sz="1800" dirty="0"/>
                        <a:t>Objectives Satisfied</a:t>
                      </a:r>
                    </a:p>
                  </a:txBody>
                  <a:tcPr>
                    <a:solidFill>
                      <a:srgbClr val="D3987F"/>
                    </a:solidFill>
                  </a:tcPr>
                </a:tc>
                <a:extLst>
                  <a:ext uri="{0D108BD9-81ED-4DB2-BD59-A6C34878D82A}">
                    <a16:rowId xmlns:a16="http://schemas.microsoft.com/office/drawing/2014/main" val="1370761771"/>
                  </a:ext>
                </a:extLst>
              </a:tr>
              <a:tr h="1113932">
                <a:tc>
                  <a:txBody>
                    <a:bodyPr/>
                    <a:lstStyle/>
                    <a:p>
                      <a:r>
                        <a:rPr lang="en-US" sz="1600" b="1" i="1" dirty="0"/>
                        <a:t>IST 719 – Information Visualization</a:t>
                      </a:r>
                    </a:p>
                  </a:txBody>
                  <a:tcPr/>
                </a:tc>
                <a:tc>
                  <a:txBody>
                    <a:bodyPr/>
                    <a:lstStyle/>
                    <a:p>
                      <a:pPr marL="342900" indent="-342900">
                        <a:buFont typeface="Arial" panose="020B0604020202020204" pitchFamily="34" charset="0"/>
                        <a:buChar char="•"/>
                      </a:pPr>
                      <a:r>
                        <a:rPr lang="en-US" sz="1600" dirty="0"/>
                        <a:t>Identifying patterns in data via visualization, statistical analysis, and data mining</a:t>
                      </a:r>
                    </a:p>
                    <a:p>
                      <a:pPr marL="342900" indent="-342900">
                        <a:buFont typeface="Arial" panose="020B0604020202020204" pitchFamily="34" charset="0"/>
                        <a:buChar char="•"/>
                      </a:pPr>
                      <a:r>
                        <a:rPr lang="en-US" sz="1600" dirty="0"/>
                        <a:t>Demonstrating communication skills regarding data and its analysis for managers, IT </a:t>
                      </a:r>
                      <a:br>
                        <a:rPr lang="en-US" sz="1600" dirty="0"/>
                      </a:br>
                      <a:r>
                        <a:rPr lang="en-US" sz="1600" dirty="0"/>
                        <a:t>professionals, programmers, statisticians, and other relevant professionals in their organization</a:t>
                      </a:r>
                    </a:p>
                    <a:p>
                      <a:pPr marL="342900" indent="-342900">
                        <a:buFont typeface="Arial" panose="020B0604020202020204" pitchFamily="34" charset="0"/>
                        <a:buChar char="•"/>
                      </a:pPr>
                      <a:r>
                        <a:rPr lang="en-US" sz="1600" dirty="0"/>
                        <a:t>Synthesizing the ethical dimensions of data science practice (e.g. privacy)</a:t>
                      </a:r>
                    </a:p>
                  </a:txBody>
                  <a:tcPr/>
                </a:tc>
                <a:extLst>
                  <a:ext uri="{0D108BD9-81ED-4DB2-BD59-A6C34878D82A}">
                    <a16:rowId xmlns:a16="http://schemas.microsoft.com/office/drawing/2014/main" val="3351262227"/>
                  </a:ext>
                </a:extLst>
              </a:tr>
              <a:tr h="1584176">
                <a:tc>
                  <a:txBody>
                    <a:bodyPr/>
                    <a:lstStyle/>
                    <a:p>
                      <a:r>
                        <a:rPr lang="en-US" sz="1600" b="1" i="1" dirty="0"/>
                        <a:t>IST 652 – Scripting for Data Analytics</a:t>
                      </a:r>
                    </a:p>
                  </a:txBody>
                  <a:tcPr/>
                </a:tc>
                <a:tc>
                  <a:txBody>
                    <a:bodyPr/>
                    <a:lstStyle/>
                    <a:p>
                      <a:pPr marL="342900" indent="-342900">
                        <a:buFont typeface="Arial" panose="020B0604020202020204" pitchFamily="34" charset="0"/>
                        <a:buChar char="•"/>
                      </a:pPr>
                      <a:r>
                        <a:rPr lang="en-US" sz="1600" dirty="0"/>
                        <a:t>Collecting and organization data</a:t>
                      </a:r>
                    </a:p>
                    <a:p>
                      <a:pPr marL="342900" marR="0" lvl="0" indent="-342900" algn="l" defTabSz="99569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sz="1600" dirty="0"/>
                        <a:t>Identifying patterns in data via visualization, statistical analysis, and data mining</a:t>
                      </a:r>
                    </a:p>
                    <a:p>
                      <a:pPr marL="342900" indent="-342900">
                        <a:buFont typeface="Arial" panose="020B0604020202020204" pitchFamily="34" charset="0"/>
                        <a:buChar char="•"/>
                      </a:pPr>
                      <a:r>
                        <a:rPr lang="en-US" sz="1600" dirty="0"/>
                        <a:t>Developing alternative strategies based on data</a:t>
                      </a:r>
                    </a:p>
                    <a:p>
                      <a:pPr marL="342900" marR="0" lvl="0" indent="-342900" algn="l" defTabSz="99569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sz="1600" dirty="0"/>
                        <a:t>Developing a plan of action to implement the business decisions derived from the analysis</a:t>
                      </a:r>
                    </a:p>
                    <a:p>
                      <a:pPr marL="342900" indent="-342900">
                        <a:buFont typeface="Arial" panose="020B0604020202020204" pitchFamily="34" charset="0"/>
                        <a:buChar char="•"/>
                      </a:pPr>
                      <a:r>
                        <a:rPr lang="en-US" sz="1600" dirty="0"/>
                        <a:t>Demonstrating communication skills regarding data and its analysis for managers, IT </a:t>
                      </a:r>
                      <a:br>
                        <a:rPr lang="en-US" sz="1600" dirty="0"/>
                      </a:br>
                      <a:r>
                        <a:rPr lang="en-US" sz="1600" dirty="0"/>
                        <a:t>professionals, programmers, statisticians, and other relevant professionals in their organization</a:t>
                      </a:r>
                    </a:p>
                    <a:p>
                      <a:pPr marL="342900" marR="0" lvl="0" indent="-342900" algn="l" defTabSz="99569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sz="1600" dirty="0"/>
                        <a:t>Synthesizing the ethical dimensions of data science practice (e.g. privacy)</a:t>
                      </a:r>
                    </a:p>
                  </a:txBody>
                  <a:tcPr/>
                </a:tc>
                <a:extLst>
                  <a:ext uri="{0D108BD9-81ED-4DB2-BD59-A6C34878D82A}">
                    <a16:rowId xmlns:a16="http://schemas.microsoft.com/office/drawing/2014/main" val="521770305"/>
                  </a:ext>
                </a:extLst>
              </a:tr>
              <a:tr h="582562">
                <a:tc>
                  <a:txBody>
                    <a:bodyPr/>
                    <a:lstStyle/>
                    <a:p>
                      <a:r>
                        <a:rPr lang="en-US" sz="1600" b="1" i="1" dirty="0"/>
                        <a:t>IST 664 – Natural Language Processing</a:t>
                      </a:r>
                    </a:p>
                  </a:txBody>
                  <a:tcPr/>
                </a:tc>
                <a:tc>
                  <a:txBody>
                    <a:bodyPr/>
                    <a:lstStyle/>
                    <a:p>
                      <a:pPr marL="342900" indent="-342900">
                        <a:buFont typeface="Arial" panose="020B0604020202020204" pitchFamily="34" charset="0"/>
                        <a:buChar char="•"/>
                      </a:pPr>
                      <a:r>
                        <a:rPr lang="en-US" sz="1600" dirty="0"/>
                        <a:t>Identifying patterns in data via visualization, statistical analysis, and data mining</a:t>
                      </a:r>
                    </a:p>
                    <a:p>
                      <a:pPr marL="342900" indent="-342900">
                        <a:buFont typeface="Arial" panose="020B0604020202020204" pitchFamily="34" charset="0"/>
                        <a:buChar char="•"/>
                      </a:pPr>
                      <a:r>
                        <a:rPr lang="en-US" sz="1600" dirty="0"/>
                        <a:t>Developing alternative strategies based on data</a:t>
                      </a:r>
                    </a:p>
                    <a:p>
                      <a:pPr marL="342900" indent="-342900">
                        <a:buFont typeface="Arial" panose="020B0604020202020204" pitchFamily="34" charset="0"/>
                        <a:buChar char="•"/>
                      </a:pPr>
                      <a:r>
                        <a:rPr lang="en-US" sz="1600" dirty="0"/>
                        <a:t>Demonstrating communication skills regarding data and its analysis for managers, IT </a:t>
                      </a:r>
                      <a:br>
                        <a:rPr lang="en-US" sz="1600" dirty="0"/>
                      </a:br>
                      <a:r>
                        <a:rPr lang="en-US" sz="1600" dirty="0"/>
                        <a:t>professionals, programmers, statisticians, and other relevant professionals in their organization</a:t>
                      </a:r>
                    </a:p>
                  </a:txBody>
                  <a:tcPr/>
                </a:tc>
                <a:extLst>
                  <a:ext uri="{0D108BD9-81ED-4DB2-BD59-A6C34878D82A}">
                    <a16:rowId xmlns:a16="http://schemas.microsoft.com/office/drawing/2014/main" val="1593019534"/>
                  </a:ext>
                </a:extLst>
              </a:tr>
            </a:tbl>
          </a:graphicData>
        </a:graphic>
      </p:graphicFrame>
    </p:spTree>
    <p:extLst>
      <p:ext uri="{BB962C8B-B14F-4D97-AF65-F5344CB8AC3E}">
        <p14:creationId xmlns:p14="http://schemas.microsoft.com/office/powerpoint/2010/main" val="30045169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7">
            <a:extLst>
              <a:ext uri="{FF2B5EF4-FFF2-40B4-BE49-F238E27FC236}">
                <a16:creationId xmlns:a16="http://schemas.microsoft.com/office/drawing/2014/main" id="{FAE74028-8C02-45D6-96EA-E02684071188}"/>
              </a:ext>
            </a:extLst>
          </p:cNvPr>
          <p:cNvGrpSpPr/>
          <p:nvPr/>
        </p:nvGrpSpPr>
        <p:grpSpPr>
          <a:xfrm>
            <a:off x="694606" y="2361577"/>
            <a:ext cx="5503819" cy="2486423"/>
            <a:chOff x="1342678" y="964098"/>
            <a:chExt cx="3765772" cy="2002749"/>
          </a:xfrm>
        </p:grpSpPr>
        <p:grpSp>
          <p:nvGrpSpPr>
            <p:cNvPr id="4" name="그룹 8">
              <a:extLst>
                <a:ext uri="{FF2B5EF4-FFF2-40B4-BE49-F238E27FC236}">
                  <a16:creationId xmlns:a16="http://schemas.microsoft.com/office/drawing/2014/main" id="{6A1AD462-A570-4BFD-BAF8-331F61911748}"/>
                </a:ext>
              </a:extLst>
            </p:cNvPr>
            <p:cNvGrpSpPr/>
            <p:nvPr/>
          </p:nvGrpSpPr>
          <p:grpSpPr>
            <a:xfrm>
              <a:off x="1364033" y="1766518"/>
              <a:ext cx="3744417" cy="1200329"/>
              <a:chOff x="4083436" y="1475588"/>
              <a:chExt cx="3744417" cy="1200329"/>
            </a:xfrm>
          </p:grpSpPr>
          <p:sp>
            <p:nvSpPr>
              <p:cNvPr id="7" name="Text Box 5">
                <a:extLst>
                  <a:ext uri="{FF2B5EF4-FFF2-40B4-BE49-F238E27FC236}">
                    <a16:creationId xmlns:a16="http://schemas.microsoft.com/office/drawing/2014/main" id="{C436962B-4F98-4D34-858D-E559F0AA2659}"/>
                  </a:ext>
                </a:extLst>
              </p:cNvPr>
              <p:cNvSpPr txBox="1">
                <a:spLocks noChangeArrowheads="1"/>
              </p:cNvSpPr>
              <p:nvPr/>
            </p:nvSpPr>
            <p:spPr bwMode="auto">
              <a:xfrm>
                <a:off x="4083436" y="1475588"/>
                <a:ext cx="3218706" cy="120032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b="1" dirty="0">
                    <a:solidFill>
                      <a:srgbClr val="000000"/>
                    </a:solidFill>
                    <a:latin typeface="+mj-lt"/>
                    <a:cs typeface="굴림" pitchFamily="50" charset="-127"/>
                  </a:rPr>
                  <a:t>Why we are here</a:t>
                </a:r>
              </a:p>
            </p:txBody>
          </p:sp>
          <p:sp>
            <p:nvSpPr>
              <p:cNvPr id="8" name="직사각형 15">
                <a:extLst>
                  <a:ext uri="{FF2B5EF4-FFF2-40B4-BE49-F238E27FC236}">
                    <a16:creationId xmlns:a16="http://schemas.microsoft.com/office/drawing/2014/main" id="{7D8AD8DF-3A1F-44A9-A7FE-CC050FA6FABE}"/>
                  </a:ext>
                </a:extLst>
              </p:cNvPr>
              <p:cNvSpPr/>
              <p:nvPr/>
            </p:nvSpPr>
            <p:spPr>
              <a:xfrm>
                <a:off x="4083436" y="2187642"/>
                <a:ext cx="3744417" cy="422552"/>
              </a:xfrm>
              <a:prstGeom prst="rect">
                <a:avLst/>
              </a:prstGeom>
              <a:noFill/>
            </p:spPr>
            <p:txBody>
              <a:bodyPr wrap="square">
                <a:spAutoFit/>
              </a:bodyPr>
              <a:lstStyle/>
              <a:p>
                <a:pPr lvl="0">
                  <a:lnSpc>
                    <a:spcPts val="1200"/>
                  </a:lnSpc>
                  <a:defRPr/>
                </a:pPr>
                <a:r>
                  <a:rPr lang="en-US" altLang="ko-KR" sz="1800" dirty="0">
                    <a:solidFill>
                      <a:schemeClr val="tx1">
                        <a:lumMod val="75000"/>
                        <a:lumOff val="25000"/>
                      </a:schemeClr>
                    </a:solidFill>
                    <a:latin typeface="+mj-lt"/>
                    <a:cs typeface="굴림" pitchFamily="50" charset="-127"/>
                  </a:rPr>
                  <a:t>Understanding what got me to the program</a:t>
                </a:r>
              </a:p>
            </p:txBody>
          </p:sp>
        </p:grpSp>
        <p:sp>
          <p:nvSpPr>
            <p:cNvPr id="6" name="Text Box 4">
              <a:extLst>
                <a:ext uri="{FF2B5EF4-FFF2-40B4-BE49-F238E27FC236}">
                  <a16:creationId xmlns:a16="http://schemas.microsoft.com/office/drawing/2014/main" id="{E02EEF71-4113-4B17-8F9A-F5B173AC9D09}"/>
                </a:ext>
              </a:extLst>
            </p:cNvPr>
            <p:cNvSpPr txBox="1">
              <a:spLocks noChangeArrowheads="1"/>
            </p:cNvSpPr>
            <p:nvPr/>
          </p:nvSpPr>
          <p:spPr bwMode="auto">
            <a:xfrm>
              <a:off x="1342678" y="964098"/>
              <a:ext cx="936104" cy="923330"/>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5400" b="1" dirty="0">
                  <a:solidFill>
                    <a:srgbClr val="7F3F23"/>
                  </a:solidFill>
                  <a:latin typeface="+mj-lt"/>
                  <a:ea typeface="맑은 고딕" panose="020B0503020000020004" pitchFamily="50" charset="-127"/>
                  <a:cs typeface="굴림" pitchFamily="50" charset="-127"/>
                </a:rPr>
                <a:t>01</a:t>
              </a:r>
              <a:endParaRPr kumimoji="1" lang="ko-KR" altLang="ko-KR" sz="5400" b="1" dirty="0">
                <a:solidFill>
                  <a:srgbClr val="7F3F23"/>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18124100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7">
            <a:extLst>
              <a:ext uri="{FF2B5EF4-FFF2-40B4-BE49-F238E27FC236}">
                <a16:creationId xmlns:a16="http://schemas.microsoft.com/office/drawing/2014/main" id="{FAE74028-8C02-45D6-96EA-E02684071188}"/>
              </a:ext>
            </a:extLst>
          </p:cNvPr>
          <p:cNvGrpSpPr/>
          <p:nvPr/>
        </p:nvGrpSpPr>
        <p:grpSpPr>
          <a:xfrm>
            <a:off x="694606" y="2361577"/>
            <a:ext cx="5256583" cy="1714549"/>
            <a:chOff x="1342678" y="964098"/>
            <a:chExt cx="3596610" cy="1381024"/>
          </a:xfrm>
        </p:grpSpPr>
        <p:sp>
          <p:nvSpPr>
            <p:cNvPr id="7" name="Text Box 5">
              <a:extLst>
                <a:ext uri="{FF2B5EF4-FFF2-40B4-BE49-F238E27FC236}">
                  <a16:creationId xmlns:a16="http://schemas.microsoft.com/office/drawing/2014/main" id="{C436962B-4F98-4D34-858D-E559F0AA2659}"/>
                </a:ext>
              </a:extLst>
            </p:cNvPr>
            <p:cNvSpPr txBox="1">
              <a:spLocks noChangeArrowheads="1"/>
            </p:cNvSpPr>
            <p:nvPr/>
          </p:nvSpPr>
          <p:spPr bwMode="auto">
            <a:xfrm>
              <a:off x="1349672" y="1824519"/>
              <a:ext cx="3589616" cy="52060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b="1" dirty="0">
                  <a:solidFill>
                    <a:srgbClr val="000000"/>
                  </a:solidFill>
                  <a:latin typeface="+mj-lt"/>
                  <a:cs typeface="굴림" pitchFamily="50" charset="-127"/>
                </a:rPr>
                <a:t>Reflection</a:t>
              </a:r>
            </a:p>
          </p:txBody>
        </p:sp>
        <p:sp>
          <p:nvSpPr>
            <p:cNvPr id="6" name="Text Box 4">
              <a:extLst>
                <a:ext uri="{FF2B5EF4-FFF2-40B4-BE49-F238E27FC236}">
                  <a16:creationId xmlns:a16="http://schemas.microsoft.com/office/drawing/2014/main" id="{E02EEF71-4113-4B17-8F9A-F5B173AC9D09}"/>
                </a:ext>
              </a:extLst>
            </p:cNvPr>
            <p:cNvSpPr txBox="1">
              <a:spLocks noChangeArrowheads="1"/>
            </p:cNvSpPr>
            <p:nvPr/>
          </p:nvSpPr>
          <p:spPr bwMode="auto">
            <a:xfrm>
              <a:off x="1342678" y="964098"/>
              <a:ext cx="936104" cy="743718"/>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5400" b="1" dirty="0">
                  <a:solidFill>
                    <a:srgbClr val="7F3F23"/>
                  </a:solidFill>
                  <a:latin typeface="+mj-lt"/>
                  <a:ea typeface="맑은 고딕" panose="020B0503020000020004" pitchFamily="50" charset="-127"/>
                  <a:cs typeface="굴림" pitchFamily="50" charset="-127"/>
                </a:rPr>
                <a:t>05</a:t>
              </a:r>
              <a:endParaRPr kumimoji="1" lang="ko-KR" altLang="ko-KR" sz="5400" b="1" dirty="0">
                <a:solidFill>
                  <a:srgbClr val="7F3F23"/>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33391371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22598" y="189434"/>
            <a:ext cx="7704856" cy="798753"/>
          </a:xfrm>
        </p:spPr>
        <p:txBody>
          <a:bodyPr>
            <a:normAutofit/>
          </a:bodyPr>
          <a:lstStyle/>
          <a:p>
            <a:r>
              <a:rPr lang="en-US" altLang="ko-KR" dirty="0"/>
              <a:t>Your great subtitle in this line</a:t>
            </a:r>
            <a:endParaRPr lang="ko-KR" altLang="en-US" dirty="0"/>
          </a:p>
        </p:txBody>
      </p:sp>
      <p:sp>
        <p:nvSpPr>
          <p:cNvPr id="37" name="내용 개체 틀 36"/>
          <p:cNvSpPr>
            <a:spLocks noGrp="1"/>
          </p:cNvSpPr>
          <p:nvPr>
            <p:ph idx="1"/>
          </p:nvPr>
        </p:nvSpPr>
        <p:spPr/>
        <p:txBody>
          <a:bodyPr/>
          <a:lstStyle/>
          <a:p>
            <a:r>
              <a:rPr lang="en-US" altLang="ko-KR" dirty="0"/>
              <a:t>Replace with your own text</a:t>
            </a:r>
          </a:p>
          <a:p>
            <a:endParaRPr lang="ko-KR" altLang="en-US" dirty="0"/>
          </a:p>
        </p:txBody>
      </p:sp>
    </p:spTree>
    <p:extLst>
      <p:ext uri="{BB962C8B-B14F-4D97-AF65-F5344CB8AC3E}">
        <p14:creationId xmlns:p14="http://schemas.microsoft.com/office/powerpoint/2010/main" val="16272344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a:t>THANK YOU</a:t>
            </a:r>
            <a:endParaRPr lang="ko-KR"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9"/>
          <p:cNvSpPr txBox="1">
            <a:spLocks noChangeArrowheads="1"/>
          </p:cNvSpPr>
          <p:nvPr/>
        </p:nvSpPr>
        <p:spPr bwMode="auto">
          <a:xfrm>
            <a:off x="584265" y="2709714"/>
            <a:ext cx="5510941" cy="327628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285750" marR="0" indent="-285750" defTabSz="914400" fontAlgn="base">
              <a:lnSpc>
                <a:spcPct val="150000"/>
              </a:lnSpc>
              <a:spcBef>
                <a:spcPct val="0"/>
              </a:spcBef>
              <a:spcAft>
                <a:spcPct val="0"/>
              </a:spcAft>
              <a:buClrTx/>
              <a:buSzTx/>
              <a:buFont typeface="Arial" panose="020B0604020202020204" pitchFamily="34" charset="0"/>
              <a:buChar char="•"/>
              <a:tabLst/>
            </a:pPr>
            <a:r>
              <a:rPr kumimoji="1" lang="en-US" altLang="ko-KR" dirty="0">
                <a:latin typeface="+mj-lt"/>
                <a:cs typeface="굴림" pitchFamily="50" charset="-127"/>
              </a:rPr>
              <a:t>My daughters are competitive equestrians. </a:t>
            </a:r>
          </a:p>
          <a:p>
            <a:pPr marL="285750" marR="0" indent="-285750" defTabSz="914400" fontAlgn="base">
              <a:lnSpc>
                <a:spcPct val="150000"/>
              </a:lnSpc>
              <a:spcBef>
                <a:spcPct val="0"/>
              </a:spcBef>
              <a:spcAft>
                <a:spcPct val="0"/>
              </a:spcAft>
              <a:buClrTx/>
              <a:buSzTx/>
              <a:buFont typeface="Arial" panose="020B0604020202020204" pitchFamily="34" charset="0"/>
              <a:buChar char="•"/>
              <a:tabLst/>
            </a:pPr>
            <a:r>
              <a:rPr kumimoji="1" lang="en-US" altLang="ko-KR" dirty="0">
                <a:latin typeface="+mj-lt"/>
                <a:cs typeface="굴림" pitchFamily="50" charset="-127"/>
              </a:rPr>
              <a:t>Riding is something that they love and I love doing with them.</a:t>
            </a:r>
          </a:p>
          <a:p>
            <a:pPr marL="285750" indent="-285750" defTabSz="914400" fontAlgn="base">
              <a:lnSpc>
                <a:spcPct val="150000"/>
              </a:lnSpc>
              <a:spcBef>
                <a:spcPct val="0"/>
              </a:spcBef>
              <a:spcAft>
                <a:spcPct val="0"/>
              </a:spcAft>
              <a:buFont typeface="Arial" panose="020B0604020202020204" pitchFamily="34" charset="0"/>
              <a:buChar char="•"/>
            </a:pPr>
            <a:r>
              <a:rPr kumimoji="1" lang="en-US" altLang="ko-KR" dirty="0">
                <a:latin typeface="+mj-lt"/>
                <a:cs typeface="굴림" pitchFamily="50" charset="-127"/>
              </a:rPr>
              <a:t>I have always been interested in numbers and patterns.</a:t>
            </a:r>
          </a:p>
          <a:p>
            <a:pPr marL="285750" marR="0" indent="-285750" defTabSz="914400" fontAlgn="base">
              <a:lnSpc>
                <a:spcPct val="150000"/>
              </a:lnSpc>
              <a:spcBef>
                <a:spcPct val="0"/>
              </a:spcBef>
              <a:spcAft>
                <a:spcPct val="0"/>
              </a:spcAft>
              <a:buClrTx/>
              <a:buSzTx/>
              <a:buFont typeface="Arial" panose="020B0604020202020204" pitchFamily="34" charset="0"/>
              <a:buChar char="•"/>
              <a:tabLst/>
            </a:pPr>
            <a:r>
              <a:rPr kumimoji="1" lang="en-US" altLang="ko-KR" dirty="0">
                <a:latin typeface="+mj-lt"/>
                <a:cs typeface="굴림" pitchFamily="50" charset="-127"/>
              </a:rPr>
              <a:t>I was facing the empty nest.</a:t>
            </a:r>
          </a:p>
          <a:p>
            <a:pPr marL="285750" marR="0" indent="-285750" defTabSz="914400" fontAlgn="base">
              <a:lnSpc>
                <a:spcPct val="150000"/>
              </a:lnSpc>
              <a:spcBef>
                <a:spcPct val="0"/>
              </a:spcBef>
              <a:spcAft>
                <a:spcPct val="0"/>
              </a:spcAft>
              <a:buClrTx/>
              <a:buSzTx/>
              <a:buFont typeface="Arial" panose="020B0604020202020204" pitchFamily="34" charset="0"/>
              <a:buChar char="•"/>
              <a:tabLst/>
            </a:pPr>
            <a:r>
              <a:rPr kumimoji="1" lang="en-US" altLang="ko-KR" dirty="0">
                <a:latin typeface="+mj-lt"/>
                <a:cs typeface="굴림" pitchFamily="50" charset="-127"/>
              </a:rPr>
              <a:t>Seemed like a great way to combine passions.</a:t>
            </a:r>
            <a:endParaRPr kumimoji="1" lang="en-US" altLang="ko-KR" sz="1800" dirty="0">
              <a:latin typeface="+mj-lt"/>
              <a:cs typeface="굴림" pitchFamily="50" charset="-127"/>
            </a:endParaRPr>
          </a:p>
        </p:txBody>
      </p:sp>
      <p:grpSp>
        <p:nvGrpSpPr>
          <p:cNvPr id="8" name="그룹 7"/>
          <p:cNvGrpSpPr/>
          <p:nvPr/>
        </p:nvGrpSpPr>
        <p:grpSpPr>
          <a:xfrm>
            <a:off x="550590" y="405458"/>
            <a:ext cx="4680520" cy="2433177"/>
            <a:chOff x="1342677" y="964098"/>
            <a:chExt cx="3744417" cy="1785105"/>
          </a:xfrm>
        </p:grpSpPr>
        <p:grpSp>
          <p:nvGrpSpPr>
            <p:cNvPr id="9" name="그룹 8"/>
            <p:cNvGrpSpPr/>
            <p:nvPr/>
          </p:nvGrpSpPr>
          <p:grpSpPr>
            <a:xfrm>
              <a:off x="1342677" y="1548874"/>
              <a:ext cx="3744417" cy="1200329"/>
              <a:chOff x="4062080" y="1257944"/>
              <a:chExt cx="3744417" cy="1200329"/>
            </a:xfrm>
          </p:grpSpPr>
          <p:sp>
            <p:nvSpPr>
              <p:cNvPr id="11" name="Text Box 5"/>
              <p:cNvSpPr txBox="1">
                <a:spLocks noChangeArrowheads="1"/>
              </p:cNvSpPr>
              <p:nvPr/>
            </p:nvSpPr>
            <p:spPr bwMode="auto">
              <a:xfrm>
                <a:off x="4062081" y="1257944"/>
                <a:ext cx="3218706" cy="120032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b="1" dirty="0">
                    <a:solidFill>
                      <a:srgbClr val="000000"/>
                    </a:solidFill>
                    <a:latin typeface="+mj-lt"/>
                    <a:cs typeface="굴림" pitchFamily="50" charset="-127"/>
                  </a:rPr>
                  <a:t>Why we are here</a:t>
                </a:r>
              </a:p>
            </p:txBody>
          </p:sp>
          <p:sp>
            <p:nvSpPr>
              <p:cNvPr id="16" name="직사각형 15"/>
              <p:cNvSpPr/>
              <p:nvPr/>
            </p:nvSpPr>
            <p:spPr>
              <a:xfrm>
                <a:off x="4062080" y="1825296"/>
                <a:ext cx="3744417" cy="422552"/>
              </a:xfrm>
              <a:prstGeom prst="rect">
                <a:avLst/>
              </a:prstGeom>
              <a:noFill/>
            </p:spPr>
            <p:txBody>
              <a:bodyPr wrap="square">
                <a:spAutoFit/>
              </a:bodyPr>
              <a:lstStyle/>
              <a:p>
                <a:pPr lvl="0">
                  <a:lnSpc>
                    <a:spcPts val="1200"/>
                  </a:lnSpc>
                  <a:defRPr/>
                </a:pPr>
                <a:r>
                  <a:rPr lang="en-US" altLang="ko-KR" sz="1800" dirty="0">
                    <a:solidFill>
                      <a:schemeClr val="tx1">
                        <a:lumMod val="75000"/>
                        <a:lumOff val="25000"/>
                      </a:schemeClr>
                    </a:solidFill>
                    <a:latin typeface="+mj-lt"/>
                    <a:cs typeface="굴림" pitchFamily="50" charset="-127"/>
                  </a:rPr>
                  <a:t>Understanding what got me to the program</a:t>
                </a:r>
              </a:p>
            </p:txBody>
          </p:sp>
        </p:grpSp>
        <p:sp>
          <p:nvSpPr>
            <p:cNvPr id="10" name="Text Box 4"/>
            <p:cNvSpPr txBox="1">
              <a:spLocks noChangeArrowheads="1"/>
            </p:cNvSpPr>
            <p:nvPr/>
          </p:nvSpPr>
          <p:spPr bwMode="auto">
            <a:xfrm>
              <a:off x="1342678" y="964098"/>
              <a:ext cx="936104" cy="923330"/>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5400" b="1" dirty="0">
                  <a:solidFill>
                    <a:srgbClr val="7F3F23"/>
                  </a:solidFill>
                  <a:latin typeface="+mj-lt"/>
                  <a:ea typeface="맑은 고딕" panose="020B0503020000020004" pitchFamily="50" charset="-127"/>
                  <a:cs typeface="굴림" pitchFamily="50" charset="-127"/>
                </a:rPr>
                <a:t>01</a:t>
              </a:r>
              <a:endParaRPr kumimoji="1" lang="ko-KR" altLang="ko-KR" sz="5400" b="1" dirty="0">
                <a:solidFill>
                  <a:srgbClr val="7F3F23"/>
                </a:solidFill>
                <a:latin typeface="+mj-lt"/>
                <a:ea typeface="맑은 고딕" panose="020B0503020000020004" pitchFamily="50" charset="-127"/>
                <a:cs typeface="굴림" pitchFamily="50" charset="-127"/>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7">
            <a:extLst>
              <a:ext uri="{FF2B5EF4-FFF2-40B4-BE49-F238E27FC236}">
                <a16:creationId xmlns:a16="http://schemas.microsoft.com/office/drawing/2014/main" id="{FAE74028-8C02-45D6-96EA-E02684071188}"/>
              </a:ext>
            </a:extLst>
          </p:cNvPr>
          <p:cNvGrpSpPr/>
          <p:nvPr/>
        </p:nvGrpSpPr>
        <p:grpSpPr>
          <a:xfrm>
            <a:off x="550590" y="1557586"/>
            <a:ext cx="5256583" cy="2268547"/>
            <a:chOff x="1342678" y="964098"/>
            <a:chExt cx="3596610" cy="1827255"/>
          </a:xfrm>
        </p:grpSpPr>
        <p:sp>
          <p:nvSpPr>
            <p:cNvPr id="7" name="Text Box 5">
              <a:extLst>
                <a:ext uri="{FF2B5EF4-FFF2-40B4-BE49-F238E27FC236}">
                  <a16:creationId xmlns:a16="http://schemas.microsoft.com/office/drawing/2014/main" id="{C436962B-4F98-4D34-858D-E559F0AA2659}"/>
                </a:ext>
              </a:extLst>
            </p:cNvPr>
            <p:cNvSpPr txBox="1">
              <a:spLocks noChangeArrowheads="1"/>
            </p:cNvSpPr>
            <p:nvPr/>
          </p:nvSpPr>
          <p:spPr bwMode="auto">
            <a:xfrm>
              <a:off x="1349672" y="1824519"/>
              <a:ext cx="3589616" cy="96683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b="1" dirty="0">
                  <a:solidFill>
                    <a:srgbClr val="000000"/>
                  </a:solidFill>
                  <a:latin typeface="+mj-lt"/>
                  <a:cs typeface="굴림" pitchFamily="50" charset="-127"/>
                </a:rPr>
                <a:t>The Syracuse Applied Data Science Program</a:t>
              </a:r>
            </a:p>
          </p:txBody>
        </p:sp>
        <p:sp>
          <p:nvSpPr>
            <p:cNvPr id="6" name="Text Box 4">
              <a:extLst>
                <a:ext uri="{FF2B5EF4-FFF2-40B4-BE49-F238E27FC236}">
                  <a16:creationId xmlns:a16="http://schemas.microsoft.com/office/drawing/2014/main" id="{E02EEF71-4113-4B17-8F9A-F5B173AC9D09}"/>
                </a:ext>
              </a:extLst>
            </p:cNvPr>
            <p:cNvSpPr txBox="1">
              <a:spLocks noChangeArrowheads="1"/>
            </p:cNvSpPr>
            <p:nvPr/>
          </p:nvSpPr>
          <p:spPr bwMode="auto">
            <a:xfrm>
              <a:off x="1342678" y="964098"/>
              <a:ext cx="936104" cy="743718"/>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5400" b="1" dirty="0">
                  <a:solidFill>
                    <a:srgbClr val="7F3F23"/>
                  </a:solidFill>
                  <a:latin typeface="+mj-lt"/>
                  <a:ea typeface="맑은 고딕" panose="020B0503020000020004" pitchFamily="50" charset="-127"/>
                  <a:cs typeface="굴림" pitchFamily="50" charset="-127"/>
                </a:rPr>
                <a:t>02</a:t>
              </a:r>
              <a:endParaRPr kumimoji="1" lang="ko-KR" altLang="ko-KR" sz="5400" b="1" dirty="0">
                <a:solidFill>
                  <a:srgbClr val="7F3F23"/>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2050993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22598" y="189434"/>
            <a:ext cx="7704856" cy="798753"/>
          </a:xfrm>
        </p:spPr>
        <p:txBody>
          <a:bodyPr>
            <a:normAutofit/>
          </a:bodyPr>
          <a:lstStyle/>
          <a:p>
            <a:r>
              <a:rPr lang="en-US" altLang="ko-KR" dirty="0"/>
              <a:t>Program Focus Areas</a:t>
            </a:r>
            <a:endParaRPr lang="ko-KR" altLang="en-US" dirty="0"/>
          </a:p>
        </p:txBody>
      </p:sp>
      <p:sp>
        <p:nvSpPr>
          <p:cNvPr id="37" name="내용 개체 틀 36"/>
          <p:cNvSpPr>
            <a:spLocks noGrp="1"/>
          </p:cNvSpPr>
          <p:nvPr>
            <p:ph idx="1"/>
          </p:nvPr>
        </p:nvSpPr>
        <p:spPr>
          <a:xfrm>
            <a:off x="609520" y="1485579"/>
            <a:ext cx="11390341" cy="4824535"/>
          </a:xfrm>
        </p:spPr>
        <p:txBody>
          <a:bodyPr>
            <a:normAutofit/>
          </a:bodyPr>
          <a:lstStyle/>
          <a:p>
            <a:pPr marL="342900" marR="0" lvl="0" indent="-342900">
              <a:lnSpc>
                <a:spcPct val="150000"/>
              </a:lnSpc>
              <a:spcBef>
                <a:spcPts val="0"/>
              </a:spcBef>
              <a:spcAft>
                <a:spcPts val="0"/>
              </a:spcAft>
              <a:buFont typeface="+mj-lt"/>
              <a:buAutoNum type="arabicPeriod"/>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Describing a broad overview of the major practice areas of data science.</a:t>
            </a:r>
          </a:p>
          <a:p>
            <a:pPr marL="342900" marR="0" lvl="0" indent="-342900">
              <a:lnSpc>
                <a:spcPct val="150000"/>
              </a:lnSpc>
              <a:spcBef>
                <a:spcPts val="0"/>
              </a:spcBef>
              <a:spcAft>
                <a:spcPts val="0"/>
              </a:spcAft>
              <a:buFont typeface="+mj-lt"/>
              <a:buAutoNum type="arabicPeriod"/>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Collecting and organizing data.</a:t>
            </a:r>
          </a:p>
          <a:p>
            <a:pPr marL="342900" marR="0" lvl="0" indent="-342900">
              <a:lnSpc>
                <a:spcPct val="150000"/>
              </a:lnSpc>
              <a:spcBef>
                <a:spcPts val="0"/>
              </a:spcBef>
              <a:spcAft>
                <a:spcPts val="0"/>
              </a:spcAft>
              <a:buFont typeface="+mj-lt"/>
              <a:buAutoNum type="arabicPeriod"/>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Identifying patterns in data via visualization, statistical analysis, and data mining.</a:t>
            </a:r>
          </a:p>
          <a:p>
            <a:pPr marL="342900" marR="0" lvl="0" indent="-342900">
              <a:lnSpc>
                <a:spcPct val="150000"/>
              </a:lnSpc>
              <a:spcBef>
                <a:spcPts val="0"/>
              </a:spcBef>
              <a:spcAft>
                <a:spcPts val="0"/>
              </a:spcAft>
              <a:buFont typeface="+mj-lt"/>
              <a:buAutoNum type="arabicPeriod"/>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Developing alternative strategies based on the data.</a:t>
            </a:r>
          </a:p>
          <a:p>
            <a:pPr marL="342900" marR="0" lvl="0" indent="-342900">
              <a:lnSpc>
                <a:spcPct val="150000"/>
              </a:lnSpc>
              <a:spcBef>
                <a:spcPts val="0"/>
              </a:spcBef>
              <a:spcAft>
                <a:spcPts val="0"/>
              </a:spcAft>
              <a:buFont typeface="+mj-lt"/>
              <a:buAutoNum type="arabicPeriod"/>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Developing a plan of action to implement the business decisions derived from the analyses.</a:t>
            </a:r>
          </a:p>
          <a:p>
            <a:pPr marL="342900" marR="0" lvl="0" indent="-342900">
              <a:lnSpc>
                <a:spcPct val="150000"/>
              </a:lnSpc>
              <a:spcBef>
                <a:spcPts val="0"/>
              </a:spcBef>
              <a:spcAft>
                <a:spcPts val="0"/>
              </a:spcAft>
              <a:buFont typeface="+mj-lt"/>
              <a:buAutoNum type="arabicPeriod"/>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Demonstrating communication skills regarding data and its analysis for managers, IT </a:t>
            </a:r>
            <a:b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b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professionals, programmers, statisticians, and other relevant professionals in their </a:t>
            </a:r>
            <a:b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b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organization.</a:t>
            </a:r>
          </a:p>
          <a:p>
            <a:pPr marL="342900" marR="0" lvl="0" indent="-342900">
              <a:lnSpc>
                <a:spcPct val="150000"/>
              </a:lnSpc>
              <a:spcBef>
                <a:spcPts val="0"/>
              </a:spcBef>
              <a:spcAft>
                <a:spcPts val="0"/>
              </a:spcAft>
              <a:buFont typeface="+mj-lt"/>
              <a:buAutoNum type="arabicPeriod"/>
            </a:pPr>
            <a:r>
              <a:rPr lang="en-US" sz="2200" dirty="0">
                <a:solidFill>
                  <a:srgbClr val="000000"/>
                </a:solidFill>
                <a:effectLst/>
                <a:latin typeface="Cambria" panose="02040503050406030204" pitchFamily="18" charset="0"/>
                <a:ea typeface="Times New Roman" panose="02020603050405020304" pitchFamily="18" charset="0"/>
                <a:cs typeface="Times New Roman" panose="02020603050405020304" pitchFamily="18" charset="0"/>
              </a:rPr>
              <a:t>Synthesizing the ethical dimensions of data science practice (e.g., privacy).</a:t>
            </a:r>
          </a:p>
          <a:p>
            <a:endParaRPr lang="ko-KR" altLang="en-US" sz="2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7">
            <a:extLst>
              <a:ext uri="{FF2B5EF4-FFF2-40B4-BE49-F238E27FC236}">
                <a16:creationId xmlns:a16="http://schemas.microsoft.com/office/drawing/2014/main" id="{FAE74028-8C02-45D6-96EA-E02684071188}"/>
              </a:ext>
            </a:extLst>
          </p:cNvPr>
          <p:cNvGrpSpPr/>
          <p:nvPr/>
        </p:nvGrpSpPr>
        <p:grpSpPr>
          <a:xfrm>
            <a:off x="694606" y="1269554"/>
            <a:ext cx="5256583" cy="1714549"/>
            <a:chOff x="1342678" y="964098"/>
            <a:chExt cx="3596610" cy="1381024"/>
          </a:xfrm>
        </p:grpSpPr>
        <p:sp>
          <p:nvSpPr>
            <p:cNvPr id="7" name="Text Box 5">
              <a:extLst>
                <a:ext uri="{FF2B5EF4-FFF2-40B4-BE49-F238E27FC236}">
                  <a16:creationId xmlns:a16="http://schemas.microsoft.com/office/drawing/2014/main" id="{C436962B-4F98-4D34-858D-E559F0AA2659}"/>
                </a:ext>
              </a:extLst>
            </p:cNvPr>
            <p:cNvSpPr txBox="1">
              <a:spLocks noChangeArrowheads="1"/>
            </p:cNvSpPr>
            <p:nvPr/>
          </p:nvSpPr>
          <p:spPr bwMode="auto">
            <a:xfrm>
              <a:off x="1349672" y="1824519"/>
              <a:ext cx="3589616" cy="52060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600" b="1" dirty="0">
                  <a:solidFill>
                    <a:srgbClr val="000000"/>
                  </a:solidFill>
                  <a:latin typeface="+mj-lt"/>
                  <a:cs typeface="굴림" pitchFamily="50" charset="-127"/>
                </a:rPr>
                <a:t>Key Projects</a:t>
              </a:r>
            </a:p>
          </p:txBody>
        </p:sp>
        <p:sp>
          <p:nvSpPr>
            <p:cNvPr id="6" name="Text Box 4">
              <a:extLst>
                <a:ext uri="{FF2B5EF4-FFF2-40B4-BE49-F238E27FC236}">
                  <a16:creationId xmlns:a16="http://schemas.microsoft.com/office/drawing/2014/main" id="{E02EEF71-4113-4B17-8F9A-F5B173AC9D09}"/>
                </a:ext>
              </a:extLst>
            </p:cNvPr>
            <p:cNvSpPr txBox="1">
              <a:spLocks noChangeArrowheads="1"/>
            </p:cNvSpPr>
            <p:nvPr/>
          </p:nvSpPr>
          <p:spPr bwMode="auto">
            <a:xfrm>
              <a:off x="1342678" y="964098"/>
              <a:ext cx="936104" cy="743718"/>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5400" b="1" dirty="0">
                  <a:solidFill>
                    <a:srgbClr val="7F3F23"/>
                  </a:solidFill>
                  <a:latin typeface="+mj-lt"/>
                  <a:ea typeface="맑은 고딕" panose="020B0503020000020004" pitchFamily="50" charset="-127"/>
                  <a:cs typeface="굴림" pitchFamily="50" charset="-127"/>
                </a:rPr>
                <a:t>03</a:t>
              </a:r>
              <a:endParaRPr kumimoji="1" lang="ko-KR" altLang="ko-KR" sz="5400" b="1" dirty="0">
                <a:solidFill>
                  <a:srgbClr val="7F3F23"/>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3308619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02881-9247-4BF2-9504-0642427E6E6E}"/>
              </a:ext>
            </a:extLst>
          </p:cNvPr>
          <p:cNvSpPr>
            <a:spLocks noGrp="1"/>
          </p:cNvSpPr>
          <p:nvPr>
            <p:ph type="title"/>
          </p:nvPr>
        </p:nvSpPr>
        <p:spPr/>
        <p:txBody>
          <a:bodyPr/>
          <a:lstStyle/>
          <a:p>
            <a:r>
              <a:rPr lang="en-US" dirty="0"/>
              <a:t>Key Projects Noted</a:t>
            </a:r>
          </a:p>
        </p:txBody>
      </p:sp>
      <p:sp>
        <p:nvSpPr>
          <p:cNvPr id="3" name="Content Placeholder 2">
            <a:extLst>
              <a:ext uri="{FF2B5EF4-FFF2-40B4-BE49-F238E27FC236}">
                <a16:creationId xmlns:a16="http://schemas.microsoft.com/office/drawing/2014/main" id="{CCE6532F-E222-4513-9424-13E3A57CEB38}"/>
              </a:ext>
            </a:extLst>
          </p:cNvPr>
          <p:cNvSpPr>
            <a:spLocks noGrp="1"/>
          </p:cNvSpPr>
          <p:nvPr>
            <p:ph idx="1"/>
          </p:nvPr>
        </p:nvSpPr>
        <p:spPr/>
        <p:txBody>
          <a:bodyPr>
            <a:normAutofit/>
          </a:bodyPr>
          <a:lstStyle/>
          <a:p>
            <a:pPr marL="0" indent="0"/>
            <a:r>
              <a:rPr lang="en-US" sz="2800" dirty="0"/>
              <a:t>The following projects were noted to show how these seven learning </a:t>
            </a:r>
            <a:br>
              <a:rPr lang="en-US" sz="2800" dirty="0"/>
            </a:br>
            <a:r>
              <a:rPr lang="en-US" sz="2800" dirty="0"/>
              <a:t>objectives were satisfied:</a:t>
            </a:r>
          </a:p>
          <a:p>
            <a:pPr>
              <a:buFont typeface="Arial" panose="020B0604020202020204" pitchFamily="34" charset="0"/>
              <a:buChar char="•"/>
            </a:pPr>
            <a:r>
              <a:rPr lang="en-US" sz="2800" dirty="0"/>
              <a:t>IST 659 - Data Administration Concepts and Database Management</a:t>
            </a:r>
          </a:p>
          <a:p>
            <a:pPr>
              <a:buFont typeface="Arial" panose="020B0604020202020204" pitchFamily="34" charset="0"/>
              <a:buChar char="•"/>
            </a:pPr>
            <a:r>
              <a:rPr lang="en-US" sz="2800" dirty="0"/>
              <a:t>MBC 638 - Data Analysis and Decision Making</a:t>
            </a:r>
          </a:p>
          <a:p>
            <a:pPr>
              <a:buFont typeface="Arial" panose="020B0604020202020204" pitchFamily="34" charset="0"/>
              <a:buChar char="•"/>
            </a:pPr>
            <a:r>
              <a:rPr lang="en-US" sz="2800" dirty="0"/>
              <a:t>IST 707 - Data Analytics</a:t>
            </a:r>
          </a:p>
          <a:p>
            <a:pPr>
              <a:buFont typeface="Arial" panose="020B0604020202020204" pitchFamily="34" charset="0"/>
              <a:buChar char="•"/>
            </a:pPr>
            <a:r>
              <a:rPr lang="en-US" sz="2800" dirty="0"/>
              <a:t>IST 719 - Information Visualization</a:t>
            </a:r>
          </a:p>
          <a:p>
            <a:pPr>
              <a:buFont typeface="Arial" panose="020B0604020202020204" pitchFamily="34" charset="0"/>
              <a:buChar char="•"/>
            </a:pPr>
            <a:r>
              <a:rPr lang="en-US" sz="2800" dirty="0"/>
              <a:t>IST 652 - Scripting for Data Analytics</a:t>
            </a:r>
          </a:p>
          <a:p>
            <a:pPr>
              <a:buFont typeface="Arial" panose="020B0604020202020204" pitchFamily="34" charset="0"/>
              <a:buChar char="•"/>
            </a:pPr>
            <a:r>
              <a:rPr lang="en-US" sz="2800" dirty="0"/>
              <a:t>IST 664 - Natural Language Processing</a:t>
            </a:r>
          </a:p>
        </p:txBody>
      </p:sp>
    </p:spTree>
    <p:extLst>
      <p:ext uri="{BB962C8B-B14F-4D97-AF65-F5344CB8AC3E}">
        <p14:creationId xmlns:p14="http://schemas.microsoft.com/office/powerpoint/2010/main" val="4096241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그룹 7"/>
          <p:cNvGrpSpPr/>
          <p:nvPr/>
        </p:nvGrpSpPr>
        <p:grpSpPr>
          <a:xfrm>
            <a:off x="694606" y="2061642"/>
            <a:ext cx="5061932" cy="2957358"/>
            <a:chOff x="1901916" y="-836102"/>
            <a:chExt cx="3760293" cy="2957358"/>
          </a:xfrm>
        </p:grpSpPr>
        <p:grpSp>
          <p:nvGrpSpPr>
            <p:cNvPr id="9" name="그룹 8"/>
            <p:cNvGrpSpPr/>
            <p:nvPr/>
          </p:nvGrpSpPr>
          <p:grpSpPr>
            <a:xfrm>
              <a:off x="1901916" y="114518"/>
              <a:ext cx="3760293" cy="2006738"/>
              <a:chOff x="4621319" y="-176412"/>
              <a:chExt cx="3760293" cy="2006738"/>
            </a:xfrm>
          </p:grpSpPr>
          <p:sp>
            <p:nvSpPr>
              <p:cNvPr id="11" name="Text Box 5"/>
              <p:cNvSpPr txBox="1">
                <a:spLocks noChangeArrowheads="1"/>
              </p:cNvSpPr>
              <p:nvPr/>
            </p:nvSpPr>
            <p:spPr bwMode="auto">
              <a:xfrm>
                <a:off x="4621319" y="-176412"/>
                <a:ext cx="3218706" cy="156966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3200" b="1" dirty="0">
                    <a:solidFill>
                      <a:srgbClr val="000000"/>
                    </a:solidFill>
                    <a:latin typeface="+mj-lt"/>
                    <a:cs typeface="굴림" pitchFamily="50" charset="-127"/>
                  </a:rPr>
                  <a:t>Data Administration Concepts and Database Management</a:t>
                </a:r>
              </a:p>
            </p:txBody>
          </p:sp>
          <p:sp>
            <p:nvSpPr>
              <p:cNvPr id="16" name="직사각형 15"/>
              <p:cNvSpPr/>
              <p:nvPr/>
            </p:nvSpPr>
            <p:spPr>
              <a:xfrm>
                <a:off x="4637195" y="1568459"/>
                <a:ext cx="3744417" cy="261867"/>
              </a:xfrm>
              <a:prstGeom prst="rect">
                <a:avLst/>
              </a:prstGeom>
              <a:noFill/>
            </p:spPr>
            <p:txBody>
              <a:bodyPr wrap="square">
                <a:spAutoFit/>
              </a:bodyPr>
              <a:lstStyle/>
              <a:p>
                <a:pPr lvl="0">
                  <a:lnSpc>
                    <a:spcPts val="1200"/>
                  </a:lnSpc>
                  <a:defRPr/>
                </a:pPr>
                <a:r>
                  <a:rPr lang="en-US" altLang="ko-KR" sz="1600" dirty="0">
                    <a:solidFill>
                      <a:schemeClr val="tx1">
                        <a:lumMod val="75000"/>
                        <a:lumOff val="25000"/>
                      </a:schemeClr>
                    </a:solidFill>
                    <a:latin typeface="+mj-lt"/>
                    <a:cs typeface="굴림" pitchFamily="50" charset="-127"/>
                  </a:rPr>
                  <a:t>Professor Chad Harper </a:t>
                </a:r>
              </a:p>
            </p:txBody>
          </p:sp>
        </p:grpSp>
        <p:sp>
          <p:nvSpPr>
            <p:cNvPr id="10" name="Text Box 4"/>
            <p:cNvSpPr txBox="1">
              <a:spLocks noChangeArrowheads="1"/>
            </p:cNvSpPr>
            <p:nvPr/>
          </p:nvSpPr>
          <p:spPr bwMode="auto">
            <a:xfrm>
              <a:off x="1901916" y="-836102"/>
              <a:ext cx="2160239" cy="830997"/>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4800" b="1" dirty="0">
                  <a:solidFill>
                    <a:srgbClr val="7F3F23"/>
                  </a:solidFill>
                  <a:latin typeface="+mj-lt"/>
                  <a:ea typeface="맑은 고딕" panose="020B0503020000020004" pitchFamily="50" charset="-127"/>
                  <a:cs typeface="굴림" pitchFamily="50" charset="-127"/>
                </a:rPr>
                <a:t>IST 659</a:t>
              </a:r>
              <a:endParaRPr kumimoji="1" lang="ko-KR" altLang="ko-KR" sz="4800" b="1" dirty="0">
                <a:solidFill>
                  <a:srgbClr val="7F3F23"/>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1095693339"/>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12306</TotalTime>
  <Words>2387</Words>
  <Application>Microsoft Office PowerPoint</Application>
  <PresentationFormat>Custom</PresentationFormat>
  <Paragraphs>240</Paragraphs>
  <Slides>32</Slides>
  <Notes>15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Calibri</vt:lpstr>
      <vt:lpstr>Noto Sans</vt:lpstr>
      <vt:lpstr>Symbol</vt:lpstr>
      <vt:lpstr>Arial</vt:lpstr>
      <vt:lpstr>Cambria</vt:lpstr>
      <vt:lpstr>굴림체</vt:lpstr>
      <vt:lpstr>Calibri Light</vt:lpstr>
      <vt:lpstr>맑은 고딕</vt:lpstr>
      <vt:lpstr>Times New Roman</vt:lpstr>
      <vt:lpstr>Office 테마</vt:lpstr>
      <vt:lpstr>PORTFOLIO SUBMISSION  Applied Data Sciences </vt:lpstr>
      <vt:lpstr>PowerPoint Presentation</vt:lpstr>
      <vt:lpstr>PowerPoint Presentation</vt:lpstr>
      <vt:lpstr>PowerPoint Presentation</vt:lpstr>
      <vt:lpstr>PowerPoint Presentation</vt:lpstr>
      <vt:lpstr>Program Focus Areas</vt:lpstr>
      <vt:lpstr>PowerPoint Presentation</vt:lpstr>
      <vt:lpstr>Key Projects Noted</vt:lpstr>
      <vt:lpstr>PowerPoint Presentation</vt:lpstr>
      <vt:lpstr>Horse Records</vt:lpstr>
      <vt:lpstr>Learning Objectives Satisfied</vt:lpstr>
      <vt:lpstr>PowerPoint Presentation</vt:lpstr>
      <vt:lpstr>Horse Ride Preparation Process Improvement</vt:lpstr>
      <vt:lpstr>Learning Objectives Satisfied</vt:lpstr>
      <vt:lpstr>PowerPoint Presentation</vt:lpstr>
      <vt:lpstr>Predicting Horse Colic</vt:lpstr>
      <vt:lpstr>Learning Objectives Satisfied</vt:lpstr>
      <vt:lpstr>PowerPoint Presentation</vt:lpstr>
      <vt:lpstr>Tracking the Danger Zone: Horse Track Incidents</vt:lpstr>
      <vt:lpstr>Learning Objectives Satisfied</vt:lpstr>
      <vt:lpstr>PowerPoint Presentation</vt:lpstr>
      <vt:lpstr>Racetrack Infractions and Incidents</vt:lpstr>
      <vt:lpstr>Learning Objectives Satisfied</vt:lpstr>
      <vt:lpstr>PowerPoint Presentation</vt:lpstr>
      <vt:lpstr>Classification of Racetrack Incidents</vt:lpstr>
      <vt:lpstr>Learning Objectives Statisfied</vt:lpstr>
      <vt:lpstr>PowerPoint Presentation</vt:lpstr>
      <vt:lpstr>Summary of Projects and Objectives</vt:lpstr>
      <vt:lpstr>Summary of Projects and Objectives</vt:lpstr>
      <vt:lpstr>PowerPoint Presentation</vt:lpstr>
      <vt:lpstr>Your great subtitle in this line</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 </cp:lastModifiedBy>
  <cp:revision>97</cp:revision>
  <dcterms:created xsi:type="dcterms:W3CDTF">2010-02-01T08:03:16Z</dcterms:created>
  <dcterms:modified xsi:type="dcterms:W3CDTF">2021-09-01T00:29:17Z</dcterms:modified>
  <cp:category>www.slidemembers.com</cp:category>
</cp:coreProperties>
</file>

<file path=docProps/thumbnail.jpeg>
</file>